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4" r:id="rId3"/>
  </p:sldMasterIdLst>
  <p:notesMasterIdLst>
    <p:notesMasterId r:id="rId51"/>
  </p:notesMasterIdLst>
  <p:sldIdLst>
    <p:sldId id="256" r:id="rId4"/>
    <p:sldId id="257"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07" r:id="rId49"/>
    <p:sldId id="319"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39" autoAdjust="0"/>
    <p:restoredTop sz="94660"/>
  </p:normalViewPr>
  <p:slideViewPr>
    <p:cSldViewPr>
      <p:cViewPr varScale="1">
        <p:scale>
          <a:sx n="73" d="100"/>
          <a:sy n="73"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510E6-86F4-42C0-A466-2F531D7FC4D5}" type="datetimeFigureOut">
              <a:rPr lang="en-US" smtClean="0"/>
              <a:pPr/>
              <a:t>9/2/2019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08AA2-8EC8-43FC-A0E5-CECC36DE455D}" type="slidenum">
              <a:rPr lang="en-US" smtClean="0"/>
              <a:pPr/>
              <a:t>‹#›</a:t>
            </a:fld>
            <a:endParaRPr lang="en-US"/>
          </a:p>
        </p:txBody>
      </p:sp>
    </p:spTree>
    <p:extLst>
      <p:ext uri="{BB962C8B-B14F-4D97-AF65-F5344CB8AC3E}">
        <p14:creationId xmlns:p14="http://schemas.microsoft.com/office/powerpoint/2010/main" xmlns="" val="30515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A9805-9B60-4EA0-9ED7-9F3B255C51AE}" type="slidenum">
              <a:rPr lang="en-US" smtClean="0"/>
              <a:pPr/>
              <a:t>38</a:t>
            </a:fld>
            <a:endParaRPr lang="en-US"/>
          </a:p>
        </p:txBody>
      </p:sp>
    </p:spTree>
    <p:extLst>
      <p:ext uri="{BB962C8B-B14F-4D97-AF65-F5344CB8AC3E}">
        <p14:creationId xmlns:p14="http://schemas.microsoft.com/office/powerpoint/2010/main" xmlns="" val="91212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8165 w 4917"/>
                <a:gd name="T3" fmla="*/ 0 h 1000"/>
                <a:gd name="T4" fmla="*/ 20225 w 4917"/>
                <a:gd name="T5" fmla="*/ 2060 h 1000"/>
                <a:gd name="T6" fmla="*/ 18169 w 4917"/>
                <a:gd name="T7" fmla="*/ 4115 h 1000"/>
                <a:gd name="T8" fmla="*/ 0 w 4917"/>
                <a:gd name="T9" fmla="*/ 4115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31751"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3175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solidFill>
                <a:srgbClr val="000000"/>
              </a:solidFill>
            </a:endParaRP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253069C5-AE07-435F-88D4-B1E2F77CC8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52841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0809767-B83F-49ED-8C73-C4B4360460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9153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9958522-BFCA-4EB4-9014-56B4AD6EC7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0795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5F2A111D-0106-4731-978A-5A00BB2E0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1037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1B696313-B003-462E-AB48-3F5D227F52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421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974DE7E-BB74-4EE2-88FE-EB389AF15B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1360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477BDC72-CCD4-481C-81C8-E08062A68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2388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820DFC66-44F0-49AA-943B-069989F0F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6631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B7BD171-26B7-420E-A1C1-C5A79D2290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5844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C14782DB-5D26-4CF9-83B5-B6B44EE636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6388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CE093C48-E70B-45D7-9716-7736162C9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8954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8165 w 4917"/>
                <a:gd name="T3" fmla="*/ 0 h 1000"/>
                <a:gd name="T4" fmla="*/ 20225 w 4917"/>
                <a:gd name="T5" fmla="*/ 2060 h 1000"/>
                <a:gd name="T6" fmla="*/ 18169 w 4917"/>
                <a:gd name="T7" fmla="*/ 4115 h 1000"/>
                <a:gd name="T8" fmla="*/ 0 w 4917"/>
                <a:gd name="T9" fmla="*/ 4115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31751"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3175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solidFill>
                <a:srgbClr val="000000"/>
              </a:solidFill>
            </a:endParaRP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F19716C0-CD1D-4671-9CB7-A5CDAD3506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316613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4457D8D-4616-4C46-85AB-EEF253E42E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30515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399B402-D524-49F4-953F-CB6E05660B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3959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9545DFD-ACE1-419B-A8B0-F35F71FBA2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90024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42C2B29D-B24C-4110-80CB-B2382CE650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8228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D21EBA0-89C8-4C24-8269-3EC451035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49506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428BDBE2-3167-405F-8896-B534497641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5181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67C4739-5B5E-403C-8AB5-D24A4141C9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77747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7674F8C-0D82-4750-8FD8-3F11D4D0E1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3129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7E2283D-1F63-4E06-BC93-1C0254B163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62826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BC6E031-A777-493B-9FBF-C652BE2D4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3504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03/01/41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03/01/41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03/01/41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03/01/41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03/01/41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03/01/41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03/01/41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464 w 7000"/>
                <a:gd name="T3" fmla="*/ 0 h 1000"/>
                <a:gd name="T4" fmla="*/ 499 w 7000"/>
                <a:gd name="T5" fmla="*/ 36 h 1000"/>
                <a:gd name="T6" fmla="*/ 464 w 7000"/>
                <a:gd name="T7" fmla="*/ 71 h 1000"/>
                <a:gd name="T8" fmla="*/ 0 w 7000"/>
                <a:gd name="T9" fmla="*/ 71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IQ"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307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lgn="l" rtl="0" fontAlgn="base">
              <a:spcBef>
                <a:spcPct val="0"/>
              </a:spcBef>
              <a:spcAft>
                <a:spcPct val="0"/>
              </a:spcAft>
              <a:defRPr/>
            </a:pPr>
            <a:endParaRPr lang="en-US">
              <a:solidFill>
                <a:srgbClr val="000000"/>
              </a:solidFill>
            </a:endParaRPr>
          </a:p>
        </p:txBody>
      </p:sp>
      <p:sp>
        <p:nvSpPr>
          <p:cNvPr id="307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rtl="0" fontAlgn="base">
              <a:spcBef>
                <a:spcPct val="0"/>
              </a:spcBef>
              <a:spcAft>
                <a:spcPct val="0"/>
              </a:spcAft>
              <a:defRPr/>
            </a:pPr>
            <a:endParaRPr lang="en-US">
              <a:solidFill>
                <a:srgbClr val="000000"/>
              </a:solidFill>
            </a:endParaRPr>
          </a:p>
        </p:txBody>
      </p:sp>
      <p:sp>
        <p:nvSpPr>
          <p:cNvPr id="307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rtl="0" fontAlgn="base">
              <a:spcBef>
                <a:spcPct val="0"/>
              </a:spcBef>
              <a:spcAft>
                <a:spcPct val="0"/>
              </a:spcAft>
              <a:defRPr/>
            </a:pPr>
            <a:fld id="{30A170CA-A368-4EB0-AD67-73710D9AB73F}" type="slidenum">
              <a:rPr lang="en-US">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4180141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464 w 7000"/>
                <a:gd name="T3" fmla="*/ 0 h 1000"/>
                <a:gd name="T4" fmla="*/ 499 w 7000"/>
                <a:gd name="T5" fmla="*/ 36 h 1000"/>
                <a:gd name="T6" fmla="*/ 464 w 7000"/>
                <a:gd name="T7" fmla="*/ 71 h 1000"/>
                <a:gd name="T8" fmla="*/ 0 w 7000"/>
                <a:gd name="T9" fmla="*/ 71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IQ"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307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lgn="l" rtl="0" fontAlgn="base">
              <a:spcBef>
                <a:spcPct val="0"/>
              </a:spcBef>
              <a:spcAft>
                <a:spcPct val="0"/>
              </a:spcAft>
              <a:defRPr/>
            </a:pPr>
            <a:endParaRPr lang="en-US">
              <a:solidFill>
                <a:srgbClr val="000000"/>
              </a:solidFill>
            </a:endParaRPr>
          </a:p>
        </p:txBody>
      </p:sp>
      <p:sp>
        <p:nvSpPr>
          <p:cNvPr id="307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rtl="0" fontAlgn="base">
              <a:spcBef>
                <a:spcPct val="0"/>
              </a:spcBef>
              <a:spcAft>
                <a:spcPct val="0"/>
              </a:spcAft>
              <a:defRPr/>
            </a:pPr>
            <a:endParaRPr lang="en-US">
              <a:solidFill>
                <a:srgbClr val="000000"/>
              </a:solidFill>
            </a:endParaRPr>
          </a:p>
        </p:txBody>
      </p:sp>
      <p:sp>
        <p:nvSpPr>
          <p:cNvPr id="307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rtl="0" fontAlgn="base">
              <a:spcBef>
                <a:spcPct val="0"/>
              </a:spcBef>
              <a:spcAft>
                <a:spcPct val="0"/>
              </a:spcAft>
              <a:defRPr/>
            </a:pPr>
            <a:fld id="{1DCAF513-0E9C-4EC7-80B1-72F30BEC1AA2}" type="slidenum">
              <a:rPr lang="en-US">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3678560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64AFA2-EC4B-41EC-9E5F-B3358E347EAD}" type="slidenum">
              <a:rPr lang="en-US">
                <a:solidFill>
                  <a:srgbClr val="000000"/>
                </a:solidFill>
              </a:rPr>
              <a:pPr>
                <a:defRPr/>
              </a:pPr>
              <a:t>1</a:t>
            </a:fld>
            <a:endParaRPr lang="en-US" dirty="0">
              <a:solidFill>
                <a:srgbClr val="000000"/>
              </a:solidFill>
            </a:endParaRPr>
          </a:p>
        </p:txBody>
      </p:sp>
      <p:sp>
        <p:nvSpPr>
          <p:cNvPr id="3075" name="Rectangle 2"/>
          <p:cNvSpPr>
            <a:spLocks noGrp="1" noChangeArrowheads="1"/>
          </p:cNvSpPr>
          <p:nvPr>
            <p:ph type="title"/>
          </p:nvPr>
        </p:nvSpPr>
        <p:spPr/>
        <p:txBody>
          <a:bodyPr/>
          <a:lstStyle/>
          <a:p>
            <a:pPr eaLnBrk="1" hangingPunct="1"/>
            <a:r>
              <a:rPr lang="en-US" altLang="ar-IQ" i="1" dirty="0" smtClean="0">
                <a:latin typeface="Times New Roman" pitchFamily="18" charset="0"/>
                <a:cs typeface="Times New Roman" pitchFamily="18" charset="0"/>
              </a:rPr>
              <a:t>Biochemistry </a:t>
            </a:r>
          </a:p>
        </p:txBody>
      </p:sp>
      <p:sp>
        <p:nvSpPr>
          <p:cNvPr id="3076" name="Rectangle 3"/>
          <p:cNvSpPr>
            <a:spLocks noGrp="1" noChangeArrowheads="1"/>
          </p:cNvSpPr>
          <p:nvPr>
            <p:ph type="body" idx="1"/>
          </p:nvPr>
        </p:nvSpPr>
        <p:spPr>
          <a:xfrm>
            <a:off x="467544" y="1412776"/>
            <a:ext cx="8065269" cy="4726087"/>
          </a:xfrm>
        </p:spPr>
        <p:txBody>
          <a:bodyPr/>
          <a:lstStyle/>
          <a:p>
            <a:pPr algn="ctr" eaLnBrk="1" hangingPunct="1">
              <a:buFont typeface="Wingdings" pitchFamily="2" charset="2"/>
              <a:buNone/>
            </a:pPr>
            <a:r>
              <a:rPr lang="en-US" altLang="ar-IQ" b="1" i="1" dirty="0" smtClean="0">
                <a:solidFill>
                  <a:srgbClr val="003399"/>
                </a:solidFill>
                <a:latin typeface="Vijaya" pitchFamily="34" charset="0"/>
              </a:rPr>
              <a:t>Lectures for the1st and 2nd Years of medical students </a:t>
            </a:r>
          </a:p>
          <a:p>
            <a:pPr algn="ctr" eaLnBrk="1" hangingPunct="1">
              <a:buFont typeface="Wingdings" pitchFamily="2" charset="2"/>
              <a:buNone/>
            </a:pPr>
            <a:r>
              <a:rPr lang="en-US" altLang="ar-IQ" b="1" i="1" smtClean="0">
                <a:solidFill>
                  <a:srgbClr val="003399"/>
                </a:solidFill>
                <a:latin typeface="Vijaya" pitchFamily="34" charset="0"/>
              </a:rPr>
              <a:t>Foreword </a:t>
            </a:r>
            <a:r>
              <a:rPr lang="en-US" altLang="ar-IQ" b="1" i="1" dirty="0" smtClean="0">
                <a:solidFill>
                  <a:srgbClr val="003399"/>
                </a:solidFill>
                <a:latin typeface="Vijaya" pitchFamily="34" charset="0"/>
              </a:rPr>
              <a:t>by </a:t>
            </a:r>
          </a:p>
          <a:p>
            <a:pPr algn="ctr" eaLnBrk="1" hangingPunct="1">
              <a:buFont typeface="Wingdings" pitchFamily="2" charset="2"/>
              <a:buNone/>
            </a:pPr>
            <a:r>
              <a:rPr lang="en-US" altLang="ar-IQ" b="1" i="1" dirty="0" smtClean="0">
                <a:solidFill>
                  <a:srgbClr val="003399"/>
                </a:solidFill>
                <a:latin typeface="Vijaya" pitchFamily="34" charset="0"/>
              </a:rPr>
              <a:t> </a:t>
            </a:r>
            <a:r>
              <a:rPr lang="en-US" altLang="ar-IQ" sz="4000" b="1" i="1" dirty="0" smtClean="0">
                <a:solidFill>
                  <a:srgbClr val="003399"/>
                </a:solidFill>
                <a:latin typeface="Vijaya" pitchFamily="34" charset="0"/>
              </a:rPr>
              <a:t>Dr. Jamal  Ahmed Abdul -Barry </a:t>
            </a:r>
          </a:p>
          <a:p>
            <a:pPr algn="ctr" eaLnBrk="1" hangingPunct="1">
              <a:buFont typeface="Wingdings" pitchFamily="2" charset="2"/>
              <a:buNone/>
            </a:pPr>
            <a:r>
              <a:rPr lang="en-US" altLang="ar-IQ" sz="4000" b="1" i="1" dirty="0" smtClean="0">
                <a:solidFill>
                  <a:srgbClr val="003399"/>
                </a:solidFill>
                <a:latin typeface="Vijaya" pitchFamily="34" charset="0"/>
              </a:rPr>
              <a:t>      (Professor of Clinical Biochemistry)</a:t>
            </a:r>
          </a:p>
        </p:txBody>
      </p:sp>
    </p:spTree>
    <p:extLst>
      <p:ext uri="{BB962C8B-B14F-4D97-AF65-F5344CB8AC3E}">
        <p14:creationId xmlns:p14="http://schemas.microsoft.com/office/powerpoint/2010/main" xmlns="" val="79626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A4BA9C13-F5A5-4D22-BC7C-0ACAE210E50C}" type="slidenum">
              <a:rPr lang="en-US" smtClean="0">
                <a:solidFill>
                  <a:srgbClr val="000000"/>
                </a:solidFill>
              </a:rPr>
              <a:pPr>
                <a:defRPr/>
              </a:pPr>
              <a:t>10</a:t>
            </a:fld>
            <a:endParaRPr lang="en-US">
              <a:solidFill>
                <a:srgbClr val="000000"/>
              </a:solidFill>
            </a:endParaRPr>
          </a:p>
        </p:txBody>
      </p:sp>
      <p:pic>
        <p:nvPicPr>
          <p:cNvPr id="1024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09600" y="2349500"/>
            <a:ext cx="7924800" cy="35814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5" name="مستطيل 4"/>
          <p:cNvSpPr>
            <a:spLocks noChangeArrowheads="1"/>
          </p:cNvSpPr>
          <p:nvPr/>
        </p:nvSpPr>
        <p:spPr bwMode="auto">
          <a:xfrm>
            <a:off x="468313" y="1497013"/>
            <a:ext cx="82073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9pPr>
          </a:lstStyle>
          <a:p>
            <a:pPr algn="l" rtl="0" eaLnBrk="1" fontAlgn="base" hangingPunct="1">
              <a:spcBef>
                <a:spcPct val="0"/>
              </a:spcBef>
              <a:spcAft>
                <a:spcPct val="0"/>
              </a:spcAft>
              <a:buClrTx/>
              <a:buSzTx/>
              <a:buFontTx/>
              <a:buNone/>
            </a:pPr>
            <a:r>
              <a:rPr lang="en-US" altLang="ar-IQ" sz="2400" b="1" i="1" u="sng" dirty="0" smtClean="0">
                <a:solidFill>
                  <a:srgbClr val="FF0000"/>
                </a:solidFill>
                <a:latin typeface="Times New Roman" pitchFamily="18" charset="0"/>
                <a:cs typeface="Times New Roman" pitchFamily="18" charset="0"/>
              </a:rPr>
              <a:t>Glucose 6.p channeled into number of metabolic pathways:</a:t>
            </a:r>
            <a:r>
              <a:rPr lang="en-US" altLang="ar-IQ" sz="2400" i="1" u="sng" dirty="0" smtClean="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4287941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64E1AA2B-0FEE-4FBF-9748-DF4743FA98E5}" type="slidenum">
              <a:rPr lang="en-US" smtClean="0">
                <a:solidFill>
                  <a:srgbClr val="000000"/>
                </a:solidFill>
              </a:rPr>
              <a:pPr>
                <a:defRPr/>
              </a:pPr>
              <a:t>11</a:t>
            </a:fld>
            <a:endParaRPr lang="en-US">
              <a:solidFill>
                <a:srgbClr val="000000"/>
              </a:solidFill>
            </a:endParaRPr>
          </a:p>
        </p:txBody>
      </p:sp>
      <p:pic>
        <p:nvPicPr>
          <p:cNvPr id="1126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83568" y="1556221"/>
            <a:ext cx="7704137" cy="45370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7466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FEEC094-1DC7-4995-A3FC-586D59850743}" type="slidenum">
              <a:rPr lang="en-US">
                <a:solidFill>
                  <a:srgbClr val="000000"/>
                </a:solidFill>
              </a:rPr>
              <a:pPr>
                <a:defRPr/>
              </a:pPr>
              <a:t>12</a:t>
            </a:fld>
            <a:endParaRPr lang="en-US">
              <a:solidFill>
                <a:srgbClr val="000000"/>
              </a:solidFill>
            </a:endParaRPr>
          </a:p>
        </p:txBody>
      </p:sp>
      <p:sp>
        <p:nvSpPr>
          <p:cNvPr id="12292" name="Rectangle 3"/>
          <p:cNvSpPr>
            <a:spLocks noGrp="1" noChangeArrowheads="1"/>
          </p:cNvSpPr>
          <p:nvPr>
            <p:ph type="body" idx="1"/>
          </p:nvPr>
        </p:nvSpPr>
        <p:spPr>
          <a:xfrm>
            <a:off x="323528" y="1340768"/>
            <a:ext cx="8210872" cy="4679032"/>
          </a:xfrm>
        </p:spPr>
        <p:txBody>
          <a:bodyPr/>
          <a:lstStyle/>
          <a:p>
            <a:pPr marL="0" indent="0" algn="just" eaLnBrk="1" hangingPunct="1">
              <a:lnSpc>
                <a:spcPct val="80000"/>
              </a:lnSpc>
              <a:buFont typeface="Wingdings" pitchFamily="2" charset="2"/>
              <a:buNone/>
            </a:pPr>
            <a:r>
              <a:rPr lang="en-US" altLang="ar-IQ" sz="2800" dirty="0" smtClean="0">
                <a:solidFill>
                  <a:srgbClr val="FC0E08"/>
                </a:solidFill>
                <a:latin typeface="Times New Roman" pitchFamily="18" charset="0"/>
                <a:cs typeface="Times New Roman" pitchFamily="18" charset="0"/>
              </a:rPr>
              <a:t>    </a:t>
            </a:r>
            <a:r>
              <a:rPr lang="en-US" altLang="ar-IQ" sz="2400" i="1" dirty="0" smtClean="0">
                <a:solidFill>
                  <a:srgbClr val="FC0E08"/>
                </a:solidFill>
                <a:latin typeface="Times New Roman" pitchFamily="18" charset="0"/>
                <a:cs typeface="Times New Roman" pitchFamily="18" charset="0"/>
              </a:rPr>
              <a:t>In the liver there is enzyme called </a:t>
            </a:r>
            <a:r>
              <a:rPr lang="en-US" altLang="ar-IQ" sz="2400" i="1" dirty="0" err="1" smtClean="0">
                <a:solidFill>
                  <a:srgbClr val="FC0E08"/>
                </a:solidFill>
                <a:latin typeface="Times New Roman" pitchFamily="18" charset="0"/>
                <a:cs typeface="Times New Roman" pitchFamily="18" charset="0"/>
              </a:rPr>
              <a:t>glucokinase</a:t>
            </a:r>
            <a:r>
              <a:rPr lang="en-US" altLang="ar-IQ" sz="2400" i="1" dirty="0" smtClean="0">
                <a:solidFill>
                  <a:srgbClr val="FC0E08"/>
                </a:solidFill>
                <a:latin typeface="Times New Roman" pitchFamily="18" charset="0"/>
                <a:cs typeface="Times New Roman" pitchFamily="18" charset="0"/>
              </a:rPr>
              <a:t> that catalyzed the same reaction</a:t>
            </a:r>
            <a:r>
              <a:rPr lang="en-US" altLang="ar-IQ" sz="2800" dirty="0" smtClean="0">
                <a:solidFill>
                  <a:srgbClr val="FC0E08"/>
                </a:solidFill>
                <a:latin typeface="Times New Roman" pitchFamily="18" charset="0"/>
                <a:cs typeface="Times New Roman" pitchFamily="18" charset="0"/>
              </a:rPr>
              <a:t>.</a:t>
            </a:r>
          </a:p>
          <a:p>
            <a:pPr marL="0" indent="0" algn="just" eaLnBrk="1" hangingPunct="1">
              <a:lnSpc>
                <a:spcPct val="80000"/>
              </a:lnSpc>
              <a:buFont typeface="Wingdings" pitchFamily="2" charset="2"/>
              <a:buNone/>
            </a:pPr>
            <a:r>
              <a:rPr lang="en-US" altLang="ar-IQ" sz="2800"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The difference between HK and GK enzymes are</a:t>
            </a:r>
            <a:r>
              <a:rPr lang="en-US" altLang="ar-IQ" sz="2800" i="1"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pPr>
            <a:r>
              <a:rPr lang="en-US" altLang="ar-IQ" sz="28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1</a:t>
            </a:r>
            <a:r>
              <a:rPr lang="en-US" altLang="ar-IQ" sz="2400" b="1" dirty="0" smtClean="0">
                <a:latin typeface="Times New Roman" pitchFamily="18" charset="0"/>
                <a:cs typeface="Times New Roman" pitchFamily="18" charset="0"/>
              </a:rPr>
              <a:t>-</a:t>
            </a:r>
            <a:r>
              <a:rPr lang="en-US" altLang="ar-IQ" sz="2400"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HK has high affinity to glucose, low Km value, attack glucose although at low concentration, however GK has low affinity and high Km value acts at high level of glucose. </a:t>
            </a:r>
          </a:p>
          <a:p>
            <a:pPr marL="0" indent="0" algn="just" eaLnBrk="1" hangingPunct="1">
              <a:lnSpc>
                <a:spcPct val="80000"/>
              </a:lnSpc>
              <a:buFont typeface="Wingdings" pitchFamily="2" charset="2"/>
              <a:buNone/>
            </a:pPr>
            <a:endParaRPr lang="en-US" altLang="ar-IQ" sz="2000" i="1"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400" b="1" i="1" dirty="0" smtClean="0">
                <a:latin typeface="Times New Roman" pitchFamily="18" charset="0"/>
                <a:cs typeface="Times New Roman" pitchFamily="18" charset="0"/>
              </a:rPr>
              <a:t>   2-</a:t>
            </a:r>
            <a:r>
              <a:rPr lang="en-US" altLang="ar-IQ" sz="2400" i="1"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Substrate specificities</a:t>
            </a:r>
            <a:r>
              <a:rPr lang="en-US" altLang="ar-IQ" sz="2400" i="1"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a:t>
            </a:r>
          </a:p>
          <a:p>
            <a:pPr marL="0" indent="0" algn="just" eaLnBrk="1" hangingPunct="1">
              <a:lnSpc>
                <a:spcPct val="80000"/>
              </a:lnSpc>
              <a:buFont typeface="Wingdings" pitchFamily="2" charset="2"/>
              <a:buNone/>
            </a:pPr>
            <a:r>
              <a:rPr lang="en-US" altLang="ar-IQ" sz="2400" b="1" i="1" dirty="0" smtClean="0">
                <a:latin typeface="Times New Roman" pitchFamily="18" charset="0"/>
                <a:cs typeface="Times New Roman" pitchFamily="18" charset="0"/>
              </a:rPr>
              <a:t>   3-</a:t>
            </a:r>
            <a:r>
              <a:rPr lang="en-US" altLang="ar-IQ" sz="2400" i="1"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Inhibitors, HK inhibited by high concentration of G.6.p . </a:t>
            </a:r>
          </a:p>
          <a:p>
            <a:pPr marL="0" indent="0" algn="just" eaLnBrk="1" hangingPunct="1">
              <a:lnSpc>
                <a:spcPct val="80000"/>
              </a:lnSpc>
              <a:buFont typeface="Wingdings" pitchFamily="2" charset="2"/>
              <a:buNone/>
            </a:pPr>
            <a:endParaRPr lang="en-US" altLang="ar-IQ" sz="2000" i="1"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000" b="1" i="1" dirty="0" smtClean="0">
                <a:latin typeface="Times New Roman" pitchFamily="18" charset="0"/>
                <a:cs typeface="Times New Roman" pitchFamily="18" charset="0"/>
              </a:rPr>
              <a:t>   4-</a:t>
            </a:r>
            <a:r>
              <a:rPr lang="en-US" altLang="ar-IQ" sz="2000" i="1" dirty="0" smtClean="0">
                <a:latin typeface="Times New Roman" pitchFamily="18" charset="0"/>
                <a:cs typeface="Times New Roman" pitchFamily="18" charset="0"/>
              </a:rPr>
              <a:t> HK present in all tissues include liver, GK only present in the liver</a:t>
            </a:r>
            <a:r>
              <a:rPr lang="en-US" altLang="ar-IQ" sz="20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377492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B19813C-5F93-4662-AE12-F66AA372F1BF}" type="slidenum">
              <a:rPr lang="en-US">
                <a:solidFill>
                  <a:srgbClr val="000000"/>
                </a:solidFill>
              </a:rPr>
              <a:pPr>
                <a:defRPr/>
              </a:pPr>
              <a:t>13</a:t>
            </a:fld>
            <a:endParaRPr lang="en-US">
              <a:solidFill>
                <a:srgbClr val="000000"/>
              </a:solidFill>
            </a:endParaRPr>
          </a:p>
        </p:txBody>
      </p:sp>
      <p:sp>
        <p:nvSpPr>
          <p:cNvPr id="13315" name="Rectangle 2"/>
          <p:cNvSpPr>
            <a:spLocks noGrp="1" noChangeArrowheads="1"/>
          </p:cNvSpPr>
          <p:nvPr>
            <p:ph type="title"/>
          </p:nvPr>
        </p:nvSpPr>
        <p:spPr>
          <a:xfrm>
            <a:off x="458147" y="3303588"/>
            <a:ext cx="8015287" cy="1944688"/>
          </a:xfrm>
        </p:spPr>
        <p:txBody>
          <a:bodyPr/>
          <a:lstStyle/>
          <a:p>
            <a:pPr algn="just" eaLnBrk="1" hangingPunct="1"/>
            <a:r>
              <a:rPr lang="en-US" altLang="ar-IQ" sz="2400" i="1" dirty="0" smtClean="0">
                <a:solidFill>
                  <a:schemeClr val="tx1"/>
                </a:solidFill>
                <a:latin typeface="Times New Roman" pitchFamily="18" charset="0"/>
                <a:cs typeface="Times New Roman" pitchFamily="18" charset="0"/>
              </a:rPr>
              <a:t>Phosphofructokinase is </a:t>
            </a:r>
            <a:r>
              <a:rPr lang="en-US" altLang="ar-IQ" sz="2400" b="1" i="1" u="sng" dirty="0" smtClean="0">
                <a:solidFill>
                  <a:schemeClr val="tx1"/>
                </a:solidFill>
                <a:latin typeface="Times New Roman" pitchFamily="18" charset="0"/>
                <a:cs typeface="Times New Roman" pitchFamily="18" charset="0"/>
              </a:rPr>
              <a:t>inhibited </a:t>
            </a:r>
            <a:r>
              <a:rPr lang="en-US" altLang="ar-IQ" sz="2400" i="1" dirty="0" smtClean="0">
                <a:solidFill>
                  <a:schemeClr val="tx1"/>
                </a:solidFill>
                <a:latin typeface="Times New Roman" pitchFamily="18" charset="0"/>
                <a:cs typeface="Times New Roman" pitchFamily="18" charset="0"/>
              </a:rPr>
              <a:t>by excess of ATP and citrate</a:t>
            </a:r>
            <a:br>
              <a:rPr lang="en-US" altLang="ar-IQ" sz="2400" i="1" dirty="0" smtClean="0">
                <a:solidFill>
                  <a:schemeClr val="tx1"/>
                </a:solidFill>
                <a:latin typeface="Times New Roman" pitchFamily="18" charset="0"/>
                <a:cs typeface="Times New Roman" pitchFamily="18" charset="0"/>
              </a:rPr>
            </a:br>
            <a:r>
              <a:rPr lang="en-US" altLang="ar-IQ" sz="2400" i="1" dirty="0">
                <a:solidFill>
                  <a:schemeClr val="tx1"/>
                </a:solidFill>
                <a:latin typeface="Times New Roman" pitchFamily="18" charset="0"/>
                <a:cs typeface="Times New Roman" pitchFamily="18" charset="0"/>
              </a:rPr>
              <a:t/>
            </a:r>
            <a:br>
              <a:rPr lang="en-US" altLang="ar-IQ" sz="2400" i="1" dirty="0">
                <a:solidFill>
                  <a:schemeClr val="tx1"/>
                </a:solidFill>
                <a:latin typeface="Times New Roman" pitchFamily="18" charset="0"/>
                <a:cs typeface="Times New Roman" pitchFamily="18" charset="0"/>
              </a:rPr>
            </a:br>
            <a:r>
              <a:rPr lang="en-US" altLang="ar-IQ" sz="2400" i="1" dirty="0" smtClean="0">
                <a:solidFill>
                  <a:schemeClr val="tx1"/>
                </a:solidFill>
                <a:latin typeface="Times New Roman" pitchFamily="18" charset="0"/>
                <a:cs typeface="Times New Roman" pitchFamily="18" charset="0"/>
              </a:rPr>
              <a:t> and </a:t>
            </a:r>
            <a:r>
              <a:rPr lang="en-US" altLang="ar-IQ" sz="2400" b="1" i="1" u="sng" dirty="0" smtClean="0">
                <a:solidFill>
                  <a:schemeClr val="tx1"/>
                </a:solidFill>
                <a:latin typeface="Times New Roman" pitchFamily="18" charset="0"/>
                <a:cs typeface="Times New Roman" pitchFamily="18" charset="0"/>
              </a:rPr>
              <a:t>activated</a:t>
            </a:r>
            <a:r>
              <a:rPr lang="en-US" altLang="ar-IQ" sz="2400" i="1" dirty="0" smtClean="0">
                <a:solidFill>
                  <a:schemeClr val="tx1"/>
                </a:solidFill>
                <a:latin typeface="Times New Roman" pitchFamily="18" charset="0"/>
                <a:cs typeface="Times New Roman" pitchFamily="18" charset="0"/>
              </a:rPr>
              <a:t> by AMP and ADP.</a:t>
            </a:r>
          </a:p>
        </p:txBody>
      </p:sp>
      <p:pic>
        <p:nvPicPr>
          <p:cNvPr id="13316" name="Picture 6"/>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68313" y="1700213"/>
            <a:ext cx="4438650" cy="619125"/>
          </a:xfrm>
          <a:noFill/>
        </p:spPr>
      </p:pic>
      <p:pic>
        <p:nvPicPr>
          <p:cNvPr id="1331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2781300"/>
            <a:ext cx="813752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979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9979923-6451-47CB-8FC5-3A346D91F5B7}" type="slidenum">
              <a:rPr lang="en-US">
                <a:solidFill>
                  <a:srgbClr val="000000"/>
                </a:solidFill>
              </a:rPr>
              <a:pPr>
                <a:defRPr/>
              </a:pPr>
              <a:t>14</a:t>
            </a:fld>
            <a:endParaRPr lang="en-US">
              <a:solidFill>
                <a:srgbClr val="000000"/>
              </a:solidFill>
            </a:endParaRPr>
          </a:p>
        </p:txBody>
      </p:sp>
      <p:sp>
        <p:nvSpPr>
          <p:cNvPr id="14340" name="Rectangle 3"/>
          <p:cNvSpPr>
            <a:spLocks noGrp="1" noChangeArrowheads="1"/>
          </p:cNvSpPr>
          <p:nvPr>
            <p:ph type="body" idx="1"/>
          </p:nvPr>
        </p:nvSpPr>
        <p:spPr>
          <a:xfrm>
            <a:off x="395536" y="1340768"/>
            <a:ext cx="8138864" cy="4679032"/>
          </a:xfrm>
        </p:spPr>
        <p:txBody>
          <a:bodyPr/>
          <a:lstStyle/>
          <a:p>
            <a:pPr marL="0" indent="0" algn="just" eaLnBrk="1" hangingPunct="1">
              <a:buFont typeface="Wingdings" pitchFamily="2" charset="2"/>
              <a:buNone/>
              <a:defRPr/>
            </a:pPr>
            <a:r>
              <a:rPr lang="en-US" altLang="ar-IQ"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The formation of </a:t>
            </a:r>
            <a:r>
              <a:rPr lang="en-US" altLang="ar-IQ" sz="2400" b="1" i="1" u="sng" dirty="0" smtClean="0">
                <a:latin typeface="Times New Roman" pitchFamily="18" charset="0"/>
                <a:cs typeface="Times New Roman" pitchFamily="18" charset="0"/>
              </a:rPr>
              <a:t>FDP </a:t>
            </a:r>
            <a:r>
              <a:rPr lang="en-US" altLang="ar-IQ" sz="2400" i="1" dirty="0" smtClean="0">
                <a:latin typeface="Times New Roman" pitchFamily="18" charset="0"/>
                <a:cs typeface="Times New Roman" pitchFamily="18" charset="0"/>
              </a:rPr>
              <a:t>is the slowest of glycolytic reactions it is the</a:t>
            </a: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a:t>
            </a:r>
            <a:r>
              <a:rPr lang="en-US" altLang="ar-IQ" sz="2400" i="1" u="sng" dirty="0" smtClean="0">
                <a:solidFill>
                  <a:srgbClr val="FF0000"/>
                </a:solidFill>
                <a:latin typeface="Times New Roman" pitchFamily="18" charset="0"/>
                <a:cs typeface="Times New Roman" pitchFamily="18" charset="0"/>
              </a:rPr>
              <a:t>R</a:t>
            </a:r>
            <a:r>
              <a:rPr lang="en-US" altLang="ar-IQ" sz="2400" b="1" i="1" u="sng" dirty="0" smtClean="0">
                <a:solidFill>
                  <a:srgbClr val="FC0E08"/>
                </a:solidFill>
                <a:latin typeface="Times New Roman" pitchFamily="18" charset="0"/>
                <a:cs typeface="Times New Roman" pitchFamily="18" charset="0"/>
              </a:rPr>
              <a:t>ate limiting step </a:t>
            </a:r>
            <a:r>
              <a:rPr lang="en-US" altLang="ar-IQ" sz="2400" i="1" dirty="0" smtClean="0">
                <a:latin typeface="Times New Roman" pitchFamily="18" charset="0"/>
                <a:cs typeface="Times New Roman" pitchFamily="18" charset="0"/>
              </a:rPr>
              <a:t>used as control of glycolysis. </a:t>
            </a:r>
          </a:p>
          <a:p>
            <a:pPr marL="0" indent="0" algn="just" eaLnBrk="1" hangingPunct="1">
              <a:buFont typeface="Wingdings" pitchFamily="2" charset="2"/>
              <a:buNone/>
              <a:defRPr/>
            </a:pPr>
            <a:r>
              <a:rPr lang="en-US" altLang="ar-IQ" sz="2400" i="1" dirty="0" smtClean="0">
                <a:solidFill>
                  <a:srgbClr val="FC0E08"/>
                </a:solidFill>
                <a:latin typeface="Times New Roman" pitchFamily="18" charset="0"/>
                <a:cs typeface="Times New Roman" pitchFamily="18" charset="0"/>
              </a:rPr>
              <a:t>    </a:t>
            </a:r>
          </a:p>
          <a:p>
            <a:pPr marL="0" indent="0" algn="just" eaLnBrk="1" hangingPunct="1">
              <a:buFont typeface="Wingdings" pitchFamily="2" charset="2"/>
              <a:buNone/>
              <a:defRPr/>
            </a:pPr>
            <a:r>
              <a:rPr lang="en-US" altLang="ar-IQ" sz="2400" i="1" dirty="0" smtClean="0">
                <a:solidFill>
                  <a:srgbClr val="FC0E08"/>
                </a:solidFill>
                <a:latin typeface="Times New Roman" pitchFamily="18" charset="0"/>
                <a:cs typeface="Times New Roman" pitchFamily="18" charset="0"/>
              </a:rPr>
              <a:t>*This reaction is irreversible F1.6 D P can converted back to F.6.P by </a:t>
            </a:r>
            <a:r>
              <a:rPr lang="en-US" altLang="ar-IQ" sz="2400" b="1" i="1" u="sng" dirty="0" smtClean="0">
                <a:solidFill>
                  <a:srgbClr val="FC0E08"/>
                </a:solidFill>
                <a:latin typeface="Times New Roman" pitchFamily="18" charset="0"/>
                <a:cs typeface="Times New Roman" pitchFamily="18" charset="0"/>
              </a:rPr>
              <a:t>1,6 fructose </a:t>
            </a:r>
            <a:r>
              <a:rPr lang="en-US" altLang="ar-IQ" sz="2400" b="1" i="1" u="sng" dirty="0" smtClean="0">
                <a:solidFill>
                  <a:srgbClr val="FF0000"/>
                </a:solidFill>
                <a:latin typeface="Times New Roman" pitchFamily="18" charset="0"/>
                <a:cs typeface="Times New Roman" pitchFamily="18" charset="0"/>
              </a:rPr>
              <a:t>diphosphatase. </a:t>
            </a:r>
          </a:p>
          <a:p>
            <a:pPr marL="0" indent="0" algn="just" eaLnBrk="1" hangingPunct="1">
              <a:buFont typeface="Wingdings" pitchFamily="2" charset="2"/>
              <a:buNone/>
              <a:defRPr/>
            </a:pPr>
            <a:endParaRPr lang="en-US" altLang="ar-IQ" sz="2400" b="1" i="1" u="sng" dirty="0" smtClean="0">
              <a:solidFill>
                <a:srgbClr val="FF0000"/>
              </a:solidFill>
              <a:latin typeface="Times New Roman" pitchFamily="18" charset="0"/>
              <a:cs typeface="Times New Roman" pitchFamily="18" charset="0"/>
            </a:endParaRPr>
          </a:p>
          <a:p>
            <a:pPr marL="0" indent="0" algn="just" eaLnBrk="1" hangingPunct="1">
              <a:buFont typeface="Wingdings" pitchFamily="2" charset="2"/>
              <a:buNone/>
              <a:defRPr/>
            </a:pPr>
            <a:r>
              <a:rPr lang="en-US" altLang="ar-IQ" sz="2400" i="1" dirty="0" smtClean="0">
                <a:solidFill>
                  <a:srgbClr val="FC0E08"/>
                </a:solidFill>
                <a:latin typeface="Times New Roman" pitchFamily="18" charset="0"/>
                <a:cs typeface="Times New Roman" pitchFamily="18" charset="0"/>
              </a:rPr>
              <a:t>  </a:t>
            </a:r>
            <a:r>
              <a:rPr lang="en-US" altLang="ar-IQ" sz="2400" b="1" i="1" dirty="0" smtClean="0">
                <a:solidFill>
                  <a:schemeClr val="accent4">
                    <a:lumMod val="85000"/>
                    <a:lumOff val="15000"/>
                  </a:schemeClr>
                </a:solidFill>
                <a:latin typeface="Times New Roman" pitchFamily="18" charset="0"/>
                <a:cs typeface="Times New Roman" pitchFamily="18" charset="0"/>
              </a:rPr>
              <a:t>FDP </a:t>
            </a:r>
            <a:r>
              <a:rPr lang="en-US" altLang="ar-IQ" sz="2400" i="1" dirty="0" smtClean="0">
                <a:solidFill>
                  <a:srgbClr val="FC0E08"/>
                </a:solidFill>
                <a:latin typeface="Times New Roman" pitchFamily="18" charset="0"/>
                <a:cs typeface="Times New Roman" pitchFamily="18" charset="0"/>
              </a:rPr>
              <a:t>is an important regulatory site of gluconeogenesis.</a:t>
            </a:r>
            <a:r>
              <a:rPr lang="en-US" altLang="ar-IQ" sz="2400" i="1"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2597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34826145-1E30-4136-BED1-E4CC2295AB48}" type="slidenum">
              <a:rPr lang="en-US">
                <a:solidFill>
                  <a:srgbClr val="000000"/>
                </a:solidFill>
              </a:rPr>
              <a:pPr>
                <a:defRPr/>
              </a:pPr>
              <a:t>15</a:t>
            </a:fld>
            <a:endParaRPr lang="en-US">
              <a:solidFill>
                <a:srgbClr val="000000"/>
              </a:solidFill>
            </a:endParaRPr>
          </a:p>
        </p:txBody>
      </p:sp>
      <p:pic>
        <p:nvPicPr>
          <p:cNvPr id="1536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28625" y="1538288"/>
            <a:ext cx="7920037" cy="720725"/>
          </a:xfrm>
          <a:noFill/>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638" y="2205038"/>
            <a:ext cx="792162"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2205038"/>
            <a:ext cx="1079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7188" y="3286125"/>
            <a:ext cx="82867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8625" y="4071938"/>
            <a:ext cx="8135938"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775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EC5A1AB4-01F7-4171-9217-38A2C4D1E0E0}" type="slidenum">
              <a:rPr lang="en-US">
                <a:solidFill>
                  <a:srgbClr val="000000"/>
                </a:solidFill>
              </a:rPr>
              <a:pPr>
                <a:defRPr/>
              </a:pPr>
              <a:t>16</a:t>
            </a:fld>
            <a:endParaRPr lang="en-US">
              <a:solidFill>
                <a:srgbClr val="000000"/>
              </a:solidFill>
            </a:endParaRPr>
          </a:p>
        </p:txBody>
      </p:sp>
      <p:sp>
        <p:nvSpPr>
          <p:cNvPr id="14340" name="Rectangle 3"/>
          <p:cNvSpPr>
            <a:spLocks noGrp="1" noChangeArrowheads="1"/>
          </p:cNvSpPr>
          <p:nvPr>
            <p:ph type="body" idx="1"/>
          </p:nvPr>
        </p:nvSpPr>
        <p:spPr>
          <a:xfrm>
            <a:off x="323528" y="1340768"/>
            <a:ext cx="8210872" cy="4824536"/>
          </a:xfrm>
        </p:spPr>
        <p:txBody>
          <a:bodyPr/>
          <a:lstStyle/>
          <a:p>
            <a:pPr marL="0" indent="0" algn="just" eaLnBrk="1" hangingPunct="1">
              <a:lnSpc>
                <a:spcPct val="90000"/>
              </a:lnSpc>
              <a:buFont typeface="Wingdings" pitchFamily="2" charset="2"/>
              <a:buNone/>
              <a:defRPr/>
            </a:pPr>
            <a:r>
              <a:rPr lang="en-US" altLang="ar-IQ" sz="2400" dirty="0" smtClean="0">
                <a:latin typeface="Times New Roman" pitchFamily="18" charset="0"/>
                <a:cs typeface="Times New Roman" pitchFamily="18" charset="0"/>
              </a:rPr>
              <a:t>*</a:t>
            </a:r>
            <a:r>
              <a:rPr lang="en-US" altLang="ar-IQ" sz="2400" i="1" dirty="0" smtClean="0">
                <a:latin typeface="Times New Roman" pitchFamily="18" charset="0"/>
                <a:cs typeface="Times New Roman" pitchFamily="18" charset="0"/>
              </a:rPr>
              <a:t>This reaction is exogronic formation of high energy P. compound this reaction not occur in absence of phosphate, however, oxidation can occur when phosphate is replaced by arsenate, but next transformation is not formed.  </a:t>
            </a:r>
          </a:p>
          <a:p>
            <a:pPr eaLnBrk="1" hangingPunct="1">
              <a:lnSpc>
                <a:spcPct val="90000"/>
              </a:lnSpc>
              <a:defRPr/>
            </a:pPr>
            <a:endParaRPr lang="en-US" altLang="ar-IQ" sz="2400" i="1" dirty="0" smtClean="0">
              <a:latin typeface="Times New Roman" pitchFamily="18" charset="0"/>
              <a:cs typeface="Times New Roman" pitchFamily="18" charset="0"/>
            </a:endParaRPr>
          </a:p>
          <a:p>
            <a:pPr marL="0" indent="0" eaLnBrk="1" hangingPunct="1">
              <a:lnSpc>
                <a:spcPct val="90000"/>
              </a:lnSpc>
              <a:buFont typeface="Wingdings" pitchFamily="2" charset="2"/>
              <a:buNone/>
              <a:defRPr/>
            </a:pPr>
            <a:r>
              <a:rPr lang="en-US" altLang="ar-IQ" sz="2400" i="1" dirty="0" smtClean="0">
                <a:latin typeface="Times New Roman" pitchFamily="18" charset="0"/>
                <a:cs typeface="Times New Roman" pitchFamily="18" charset="0"/>
              </a:rPr>
              <a:t>   *This is the first reaction yield ATP    give  </a:t>
            </a:r>
            <a:r>
              <a:rPr lang="en-US" altLang="ar-IQ" sz="2400" b="1" i="1" dirty="0" smtClean="0">
                <a:latin typeface="Times New Roman" pitchFamily="18" charset="0"/>
                <a:cs typeface="Times New Roman" pitchFamily="18" charset="0"/>
              </a:rPr>
              <a:t>( 2mole of ATP</a:t>
            </a:r>
            <a:r>
              <a:rPr lang="en-US" altLang="ar-IQ" sz="2400" i="1" dirty="0" smtClean="0">
                <a:latin typeface="Times New Roman" pitchFamily="18" charset="0"/>
                <a:cs typeface="Times New Roman" pitchFamily="18" charset="0"/>
              </a:rPr>
              <a:t>).</a:t>
            </a:r>
          </a:p>
          <a:p>
            <a:pPr eaLnBrk="1" hangingPunct="1">
              <a:lnSpc>
                <a:spcPct val="90000"/>
              </a:lnSpc>
              <a:defRPr/>
            </a:pPr>
            <a:endParaRPr lang="en-US" altLang="ar-IQ" sz="2400" dirty="0" smtClean="0">
              <a:latin typeface="Times New Roman" pitchFamily="18" charset="0"/>
              <a:cs typeface="Times New Roman" pitchFamily="18" charset="0"/>
            </a:endParaRPr>
          </a:p>
          <a:p>
            <a:pPr eaLnBrk="1" hangingPunct="1">
              <a:lnSpc>
                <a:spcPct val="90000"/>
              </a:lnSpc>
              <a:defRPr/>
            </a:pPr>
            <a:endParaRPr lang="en-US" altLang="ar-IQ" sz="2400" dirty="0" smtClean="0">
              <a:latin typeface="Times New Roman" pitchFamily="18" charset="0"/>
              <a:cs typeface="Times New Roman" pitchFamily="18" charset="0"/>
            </a:endParaRPr>
          </a:p>
          <a:p>
            <a:pPr eaLnBrk="1" hangingPunct="1">
              <a:lnSpc>
                <a:spcPct val="90000"/>
              </a:lnSpc>
              <a:defRPr/>
            </a:pPr>
            <a:endParaRPr lang="en-US" altLang="ar-IQ" sz="2000" dirty="0" smtClean="0">
              <a:latin typeface="Times New Roman" pitchFamily="18" charset="0"/>
              <a:cs typeface="Times New Roman" pitchFamily="18" charset="0"/>
            </a:endParaRPr>
          </a:p>
          <a:p>
            <a:pPr eaLnBrk="1" hangingPunct="1">
              <a:lnSpc>
                <a:spcPct val="90000"/>
              </a:lnSpc>
              <a:defRPr/>
            </a:pPr>
            <a:endParaRPr lang="en-US" altLang="ar-IQ" sz="2000" dirty="0" smtClean="0">
              <a:latin typeface="Times New Roman" pitchFamily="18" charset="0"/>
              <a:cs typeface="Times New Roman" pitchFamily="18" charset="0"/>
            </a:endParaRPr>
          </a:p>
          <a:p>
            <a:pPr marL="0" indent="0" eaLnBrk="1" hangingPunct="1">
              <a:lnSpc>
                <a:spcPct val="90000"/>
              </a:lnSpc>
              <a:buFont typeface="Wingdings" pitchFamily="2" charset="2"/>
              <a:buNone/>
              <a:defRPr/>
            </a:pPr>
            <a:r>
              <a:rPr lang="en-US" altLang="ar-IQ" sz="2400" dirty="0" smtClean="0">
                <a:solidFill>
                  <a:srgbClr val="FC0E08"/>
                </a:solidFill>
                <a:latin typeface="Times New Roman" pitchFamily="18" charset="0"/>
                <a:cs typeface="Times New Roman" pitchFamily="18" charset="0"/>
              </a:rPr>
              <a:t>.</a:t>
            </a:r>
            <a:r>
              <a:rPr lang="en-US" altLang="ar-IQ" sz="2000" dirty="0" smtClean="0">
                <a:latin typeface="Times New Roman" pitchFamily="18" charset="0"/>
                <a:cs typeface="Times New Roman" pitchFamily="18" charset="0"/>
              </a:rPr>
              <a:t> </a:t>
            </a:r>
          </a:p>
          <a:p>
            <a:pPr eaLnBrk="1" hangingPunct="1">
              <a:lnSpc>
                <a:spcPct val="90000"/>
              </a:lnSpc>
              <a:defRPr/>
            </a:pPr>
            <a:endParaRPr lang="en-US" altLang="ar-IQ" sz="2000" dirty="0" smtClean="0">
              <a:latin typeface="Times New Roman" pitchFamily="18" charset="0"/>
              <a:cs typeface="Times New Roman" pitchFamily="18" charset="0"/>
            </a:endParaRPr>
          </a:p>
        </p:txBody>
      </p:sp>
      <p:pic>
        <p:nvPicPr>
          <p:cNvPr id="1638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2924175"/>
            <a:ext cx="8172450"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4217988"/>
            <a:ext cx="4176712"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188" y="4805363"/>
            <a:ext cx="6335712"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0036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عنصر نائب للمحتوى 2"/>
          <p:cNvSpPr>
            <a:spLocks noGrp="1"/>
          </p:cNvSpPr>
          <p:nvPr>
            <p:ph idx="1"/>
          </p:nvPr>
        </p:nvSpPr>
        <p:spPr>
          <a:xfrm>
            <a:off x="395536" y="1340768"/>
            <a:ext cx="8140452" cy="4852070"/>
          </a:xfrm>
        </p:spPr>
        <p:txBody>
          <a:bodyPr/>
          <a:lstStyle/>
          <a:p>
            <a:pPr marL="0" indent="0">
              <a:buFont typeface="Wingdings" pitchFamily="2" charset="2"/>
              <a:buNone/>
            </a:pPr>
            <a:r>
              <a:rPr lang="en-US" altLang="ar-IQ" sz="2800" dirty="0" smtClean="0"/>
              <a:t>  </a:t>
            </a:r>
            <a:r>
              <a:rPr lang="en-US" altLang="ar-IQ" sz="2400" i="1" dirty="0" smtClean="0"/>
              <a:t>This reaction required Mg+2 and is inhibited by</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fluoride, which form </a:t>
            </a:r>
            <a:r>
              <a:rPr lang="en-US" altLang="ar-IQ" sz="2400" b="1" i="1" u="sng" dirty="0" smtClean="0"/>
              <a:t>Mg-F-phosphate</a:t>
            </a:r>
            <a:r>
              <a:rPr lang="en-US" altLang="ar-IQ" sz="2400" i="1" dirty="0" smtClean="0"/>
              <a:t> complex that </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prevents Mg+2 for binding to the enzyme. </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*Phosphoenol pyruvate is of high energy compound.</a:t>
            </a:r>
            <a:endParaRPr lang="ar-IQ" altLang="ar-IQ" sz="2400" i="1" dirty="0" smtClean="0"/>
          </a:p>
        </p:txBody>
      </p:sp>
      <p:sp>
        <p:nvSpPr>
          <p:cNvPr id="4" name="عنصر نائب لرقم الشريحة 3"/>
          <p:cNvSpPr>
            <a:spLocks noGrp="1"/>
          </p:cNvSpPr>
          <p:nvPr>
            <p:ph type="sldNum" sz="quarter" idx="12"/>
          </p:nvPr>
        </p:nvSpPr>
        <p:spPr/>
        <p:txBody>
          <a:bodyPr/>
          <a:lstStyle/>
          <a:p>
            <a:pPr>
              <a:defRPr/>
            </a:pPr>
            <a:fld id="{2557E49A-08EB-4A11-A2F1-B09C5590DA79}"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3273927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D41B136A-9A23-44A2-93DD-58CDA8294D13}" type="slidenum">
              <a:rPr lang="en-US" smtClean="0">
                <a:solidFill>
                  <a:srgbClr val="000000"/>
                </a:solidFill>
              </a:rPr>
              <a:pPr>
                <a:defRPr/>
              </a:pPr>
              <a:t>18</a:t>
            </a:fld>
            <a:endParaRPr lang="en-US">
              <a:solidFill>
                <a:srgbClr val="000000"/>
              </a:solidFill>
            </a:endParaRPr>
          </a:p>
        </p:txBody>
      </p:sp>
      <p:pic>
        <p:nvPicPr>
          <p:cNvPr id="1843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83260" y="2168525"/>
            <a:ext cx="2808287" cy="367188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00" y="1557338"/>
            <a:ext cx="4799013" cy="428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6486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عنصر نائب للمحتوى 2"/>
          <p:cNvSpPr>
            <a:spLocks noGrp="1"/>
          </p:cNvSpPr>
          <p:nvPr>
            <p:ph idx="1"/>
          </p:nvPr>
        </p:nvSpPr>
        <p:spPr>
          <a:xfrm>
            <a:off x="395536" y="1340768"/>
            <a:ext cx="8280920" cy="4636170"/>
          </a:xfrm>
        </p:spPr>
        <p:txBody>
          <a:bodyPr/>
          <a:lstStyle/>
          <a:p>
            <a:pPr marL="0" indent="0">
              <a:buFont typeface="Wingdings" pitchFamily="2" charset="2"/>
              <a:buNone/>
            </a:pPr>
            <a:r>
              <a:rPr lang="en-US" altLang="ar-IQ" sz="2400" i="1" dirty="0" smtClean="0"/>
              <a:t>This bypass is serve to provide 2,3-Biphospho-  </a:t>
            </a:r>
            <a:r>
              <a:rPr lang="en-US" altLang="ar-IQ" sz="2400" i="1" dirty="0" err="1" smtClean="0"/>
              <a:t>glycerate</a:t>
            </a:r>
            <a:r>
              <a:rPr lang="en-US" altLang="ar-IQ" sz="2400" i="1" dirty="0" smtClean="0"/>
              <a:t>, which bind to hemoglobin decreasing its affinity for oxygen, and so making oxygen more readily available to tissues.</a:t>
            </a:r>
          </a:p>
          <a:p>
            <a:pPr marL="0" indent="0">
              <a:buFont typeface="Wingdings" pitchFamily="2" charset="2"/>
              <a:buNone/>
            </a:pPr>
            <a:endParaRPr lang="en-US" altLang="ar-IQ" sz="2400" i="1" dirty="0" smtClean="0"/>
          </a:p>
          <a:p>
            <a:pPr marL="0" indent="0">
              <a:buFont typeface="Wingdings" pitchFamily="2" charset="2"/>
              <a:buNone/>
            </a:pPr>
            <a:endParaRPr lang="en-US" altLang="ar-IQ" sz="2400" i="1" dirty="0" smtClean="0"/>
          </a:p>
          <a:p>
            <a:pPr marL="0" indent="0">
              <a:buFont typeface="Wingdings" pitchFamily="2" charset="2"/>
              <a:buNone/>
            </a:pPr>
            <a:r>
              <a:rPr lang="en-US" altLang="ar-IQ" sz="2400" b="1" i="1" dirty="0" smtClean="0"/>
              <a:t> Its important for neonates and high altitude.</a:t>
            </a:r>
          </a:p>
          <a:p>
            <a:pPr marL="0" indent="0">
              <a:buFont typeface="Wingdings" pitchFamily="2" charset="2"/>
              <a:buNone/>
            </a:pPr>
            <a:endParaRPr lang="ar-IQ" altLang="ar-IQ" sz="2800" dirty="0" smtClean="0"/>
          </a:p>
        </p:txBody>
      </p:sp>
      <p:sp>
        <p:nvSpPr>
          <p:cNvPr id="4" name="عنصر نائب لرقم الشريحة 3"/>
          <p:cNvSpPr>
            <a:spLocks noGrp="1"/>
          </p:cNvSpPr>
          <p:nvPr>
            <p:ph type="sldNum" sz="quarter" idx="12"/>
          </p:nvPr>
        </p:nvSpPr>
        <p:spPr/>
        <p:txBody>
          <a:bodyPr/>
          <a:lstStyle/>
          <a:p>
            <a:pPr>
              <a:defRPr/>
            </a:pPr>
            <a:fld id="{F8D8DC05-0C07-46FD-8F91-A06BE675F267}"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xmlns="" val="64770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89A9426-5D5C-4695-A5A4-F2CECFD97D0A}" type="slidenum">
              <a:rPr lang="en-US">
                <a:solidFill>
                  <a:srgbClr val="000000"/>
                </a:solidFill>
              </a:rPr>
              <a:pPr>
                <a:defRPr/>
              </a:pPr>
              <a:t>2</a:t>
            </a:fld>
            <a:endParaRPr lang="en-US">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ar-IQ" i="1" dirty="0" smtClean="0">
                <a:latin typeface="Times New Roman" pitchFamily="18" charset="0"/>
                <a:cs typeface="Times New Roman" pitchFamily="18" charset="0"/>
              </a:rPr>
              <a:t>Biochemistry</a:t>
            </a:r>
          </a:p>
        </p:txBody>
      </p:sp>
      <p:sp>
        <p:nvSpPr>
          <p:cNvPr id="4101" name="WordArt 4"/>
          <p:cNvSpPr>
            <a:spLocks noChangeArrowheads="1" noChangeShapeType="1" noTextEdit="1"/>
          </p:cNvSpPr>
          <p:nvPr/>
        </p:nvSpPr>
        <p:spPr bwMode="auto">
          <a:xfrm>
            <a:off x="755576" y="2204864"/>
            <a:ext cx="7271891" cy="2087935"/>
          </a:xfrm>
          <a:prstGeom prst="rect">
            <a:avLst/>
          </a:prstGeom>
        </p:spPr>
        <p:txBody>
          <a:bodyPr wrap="none" fromWordArt="1">
            <a:prstTxWarp prst="textPlain">
              <a:avLst>
                <a:gd name="adj" fmla="val 50000"/>
              </a:avLst>
            </a:prstTxWarp>
          </a:bodyPr>
          <a:lstStyle/>
          <a:p>
            <a:pPr algn="ctr" rtl="0" fontAlgn="base">
              <a:spcBef>
                <a:spcPct val="0"/>
              </a:spcBef>
              <a:spcAft>
                <a:spcPct val="0"/>
              </a:spcAft>
            </a:pPr>
            <a:r>
              <a:rPr lang="en-US" sz="3600" i="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cs typeface="Times New Roman" pitchFamily="18" charset="0"/>
              </a:rPr>
              <a:t>Carbohydrate Metabolism</a:t>
            </a:r>
            <a:endParaRPr lang="ar-IQ" sz="3600" i="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cs typeface="Times New Roman" pitchFamily="18" charset="0"/>
            </a:endParaRPr>
          </a:p>
        </p:txBody>
      </p:sp>
    </p:spTree>
    <p:extLst>
      <p:ext uri="{BB962C8B-B14F-4D97-AF65-F5344CB8AC3E}">
        <p14:creationId xmlns:p14="http://schemas.microsoft.com/office/powerpoint/2010/main" xmlns="" val="2649577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616C61F-9EE5-47D7-AAAA-CF540B0B7B5D}" type="slidenum">
              <a:rPr lang="en-US">
                <a:solidFill>
                  <a:srgbClr val="000000"/>
                </a:solidFill>
              </a:rPr>
              <a:pPr>
                <a:defRPr/>
              </a:pPr>
              <a:t>20</a:t>
            </a:fld>
            <a:endParaRPr lang="en-US">
              <a:solidFill>
                <a:srgbClr val="000000"/>
              </a:solidFill>
            </a:endParaRPr>
          </a:p>
        </p:txBody>
      </p:sp>
      <p:sp>
        <p:nvSpPr>
          <p:cNvPr id="15364" name="Rectangle 3"/>
          <p:cNvSpPr>
            <a:spLocks noGrp="1" noChangeArrowheads="1"/>
          </p:cNvSpPr>
          <p:nvPr>
            <p:ph type="body" idx="1"/>
          </p:nvPr>
        </p:nvSpPr>
        <p:spPr/>
        <p:txBody>
          <a:bodyPr/>
          <a:lstStyle/>
          <a:p>
            <a:pPr algn="just" eaLnBrk="1" hangingPunct="1">
              <a:defRPr/>
            </a:pPr>
            <a:endParaRPr lang="en-US" altLang="ar-IQ" sz="2000" dirty="0" smtClean="0">
              <a:latin typeface="Times New Roman" pitchFamily="18" charset="0"/>
              <a:cs typeface="Times New Roman" pitchFamily="18" charset="0"/>
            </a:endParaRPr>
          </a:p>
          <a:p>
            <a:pPr marL="0" indent="0" algn="just" eaLnBrk="1" hangingPunct="1">
              <a:buFont typeface="Wingdings" pitchFamily="2" charset="2"/>
              <a:buNone/>
              <a:defRPr/>
            </a:pPr>
            <a:r>
              <a:rPr lang="en-US" altLang="ar-IQ" sz="24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This is a second reaction generate ATP 2mole of ATP </a:t>
            </a: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400" dirty="0" smtClean="0">
              <a:latin typeface="Times New Roman" pitchFamily="18" charset="0"/>
              <a:cs typeface="Times New Roman" pitchFamily="18" charset="0"/>
            </a:endParaRPr>
          </a:p>
          <a:p>
            <a:pPr eaLnBrk="1" hangingPunct="1">
              <a:defRPr/>
            </a:pPr>
            <a:endParaRPr lang="en-US" altLang="ar-IQ" sz="2400" dirty="0" smtClean="0">
              <a:latin typeface="Times New Roman" pitchFamily="18" charset="0"/>
              <a:cs typeface="Times New Roman" pitchFamily="18" charset="0"/>
            </a:endParaRPr>
          </a:p>
          <a:p>
            <a:pPr marL="0" indent="0" algn="justLow" eaLnBrk="1" hangingPunct="1">
              <a:buFont typeface="Wingdings" pitchFamily="2" charset="2"/>
              <a:buNone/>
              <a:defRPr/>
            </a:pPr>
            <a:r>
              <a:rPr lang="en-US" altLang="ar-IQ" sz="2000" dirty="0" smtClean="0">
                <a:solidFill>
                  <a:srgbClr val="FC0E08"/>
                </a:solidFill>
                <a:latin typeface="Times New Roman" pitchFamily="18" charset="0"/>
                <a:cs typeface="Times New Roman" pitchFamily="18" charset="0"/>
              </a:rPr>
              <a:t>* </a:t>
            </a:r>
            <a:r>
              <a:rPr lang="en-US" altLang="ar-IQ" sz="2000" i="1" dirty="0" smtClean="0">
                <a:solidFill>
                  <a:srgbClr val="FC0E08"/>
                </a:solidFill>
                <a:latin typeface="Times New Roman" pitchFamily="18" charset="0"/>
                <a:cs typeface="Times New Roman" pitchFamily="18" charset="0"/>
              </a:rPr>
              <a:t>In reaction 6 the reduce NADH is formed, and at this stage its used to generated  NAD+, there for NAD+ is recycled in anaerobic. </a:t>
            </a:r>
          </a:p>
          <a:p>
            <a:pPr marL="0" indent="0" algn="justLow" eaLnBrk="1" hangingPunct="1">
              <a:buFont typeface="Wingdings" pitchFamily="2" charset="2"/>
              <a:buNone/>
              <a:defRPr/>
            </a:pPr>
            <a:r>
              <a:rPr lang="en-US" altLang="ar-IQ" sz="2000" i="1" dirty="0" smtClean="0">
                <a:solidFill>
                  <a:srgbClr val="003399"/>
                </a:solidFill>
                <a:latin typeface="Times New Roman" pitchFamily="18" charset="0"/>
                <a:cs typeface="Times New Roman" pitchFamily="18" charset="0"/>
              </a:rPr>
              <a:t>    </a:t>
            </a:r>
            <a:r>
              <a:rPr lang="en-US" altLang="ar-IQ" sz="2000" b="1" i="1" u="sng" dirty="0" smtClean="0">
                <a:solidFill>
                  <a:srgbClr val="003399"/>
                </a:solidFill>
                <a:latin typeface="Times New Roman" pitchFamily="18" charset="0"/>
                <a:cs typeface="Times New Roman" pitchFamily="18" charset="0"/>
              </a:rPr>
              <a:t>In muscle</a:t>
            </a:r>
            <a:r>
              <a:rPr lang="en-US" altLang="ar-IQ" sz="2000" i="1" dirty="0" smtClean="0">
                <a:latin typeface="Times New Roman" pitchFamily="18" charset="0"/>
                <a:cs typeface="Times New Roman" pitchFamily="18" charset="0"/>
              </a:rPr>
              <a:t> lactate is formed and can not be metabolized further.</a:t>
            </a:r>
          </a:p>
          <a:p>
            <a:pPr marL="0" indent="0" algn="justLow" eaLnBrk="1" hangingPunct="1">
              <a:buFont typeface="Wingdings" pitchFamily="2" charset="2"/>
              <a:buNone/>
              <a:defRPr/>
            </a:pPr>
            <a:r>
              <a:rPr lang="en-US" altLang="ar-IQ" sz="2000" i="1" dirty="0" smtClean="0">
                <a:latin typeface="Times New Roman" pitchFamily="18" charset="0"/>
                <a:cs typeface="Times New Roman" pitchFamily="18" charset="0"/>
              </a:rPr>
              <a:t> It diffusible, move to the blood then taken by the liver which converted to  pyruvate then glucose by </a:t>
            </a:r>
            <a:r>
              <a:rPr lang="en-US" altLang="ar-IQ" sz="2000" b="1" i="1" dirty="0" smtClean="0">
                <a:latin typeface="Times New Roman" pitchFamily="18" charset="0"/>
                <a:cs typeface="Times New Roman" pitchFamily="18" charset="0"/>
              </a:rPr>
              <a:t>gluconeogenesis.</a:t>
            </a:r>
            <a:r>
              <a:rPr lang="en-US" altLang="ar-IQ" sz="2000" i="1" dirty="0" smtClean="0"/>
              <a:t> </a:t>
            </a:r>
            <a:r>
              <a:rPr lang="en-US" altLang="ar-IQ" sz="2000" b="1" i="1" dirty="0" smtClean="0"/>
              <a:t>This is the Cori  cycle</a:t>
            </a:r>
            <a:r>
              <a:rPr lang="en-US" altLang="ar-IQ" sz="2000" i="1" dirty="0" smtClean="0"/>
              <a:t>.</a:t>
            </a:r>
            <a:endParaRPr lang="en-US" altLang="ar-IQ" sz="2000" i="1" dirty="0" smtClean="0">
              <a:latin typeface="Times New Roman" pitchFamily="18" charset="0"/>
              <a:cs typeface="Times New Roman" pitchFamily="18" charset="0"/>
            </a:endParaRP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000" dirty="0" smtClean="0">
              <a:latin typeface="Times New Roman" pitchFamily="18" charset="0"/>
              <a:cs typeface="Times New Roman" pitchFamily="18" charset="0"/>
            </a:endParaRPr>
          </a:p>
          <a:p>
            <a:pPr algn="just" eaLnBrk="1" hangingPunct="1">
              <a:defRPr/>
            </a:pPr>
            <a:endParaRPr lang="en-US" altLang="ar-IQ" sz="2000" dirty="0" smtClean="0">
              <a:latin typeface="Times New Roman" pitchFamily="18" charset="0"/>
              <a:cs typeface="Times New Roman" pitchFamily="18" charset="0"/>
            </a:endParaRPr>
          </a:p>
          <a:p>
            <a:pPr algn="just" eaLnBrk="1" hangingPunct="1">
              <a:defRPr/>
            </a:pPr>
            <a:endParaRPr lang="en-US" altLang="ar-IQ" sz="2000" dirty="0" smtClean="0">
              <a:latin typeface="Times New Roman" pitchFamily="18" charset="0"/>
              <a:cs typeface="Times New Roman" pitchFamily="18" charset="0"/>
            </a:endParaRPr>
          </a:p>
        </p:txBody>
      </p:sp>
      <p:pic>
        <p:nvPicPr>
          <p:cNvPr id="2048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558653"/>
            <a:ext cx="7775649" cy="1387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1462484"/>
            <a:ext cx="7272808" cy="638969"/>
          </a:xfrm>
          <a:prstGeom prst="rect">
            <a:avLst/>
          </a:prstGeom>
        </p:spPr>
      </p:pic>
    </p:spTree>
    <p:extLst>
      <p:ext uri="{BB962C8B-B14F-4D97-AF65-F5344CB8AC3E}">
        <p14:creationId xmlns:p14="http://schemas.microsoft.com/office/powerpoint/2010/main" xmlns="" val="341298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811089A3-17B0-482E-9ED5-120928FE9965}" type="slidenum">
              <a:rPr lang="en-US" smtClean="0">
                <a:solidFill>
                  <a:srgbClr val="000000"/>
                </a:solidFill>
              </a:rPr>
              <a:pPr>
                <a:defRPr/>
              </a:pPr>
              <a:t>21</a:t>
            </a:fld>
            <a:endParaRPr lang="en-US">
              <a:solidFill>
                <a:srgbClr val="000000"/>
              </a:solidFill>
            </a:endParaRP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258888" y="1196975"/>
            <a:ext cx="6697662" cy="496887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4234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عنصر نائب للمحتوى 2"/>
          <p:cNvSpPr>
            <a:spLocks noGrp="1"/>
          </p:cNvSpPr>
          <p:nvPr>
            <p:ph idx="1"/>
          </p:nvPr>
        </p:nvSpPr>
        <p:spPr>
          <a:xfrm>
            <a:off x="467544" y="1340768"/>
            <a:ext cx="8066856" cy="4752057"/>
          </a:xfrm>
        </p:spPr>
        <p:txBody>
          <a:bodyPr/>
          <a:lstStyle/>
          <a:p>
            <a:pPr marL="0" indent="0">
              <a:buFont typeface="Wingdings" pitchFamily="2" charset="2"/>
              <a:buNone/>
            </a:pPr>
            <a:r>
              <a:rPr lang="en-US" altLang="ar-IQ" sz="2800" dirty="0" smtClean="0"/>
              <a:t>  </a:t>
            </a:r>
            <a:r>
              <a:rPr lang="en-US" altLang="ar-IQ" sz="2800" b="1" i="1" u="sng" dirty="0" smtClean="0"/>
              <a:t>Regulatory Enzymes:</a:t>
            </a:r>
          </a:p>
          <a:p>
            <a:pPr marL="0" indent="0">
              <a:buFont typeface="Wingdings" pitchFamily="2" charset="2"/>
              <a:buNone/>
            </a:pPr>
            <a:r>
              <a:rPr lang="en-US" altLang="ar-IQ" sz="2800" dirty="0" smtClean="0"/>
              <a:t> </a:t>
            </a:r>
            <a:r>
              <a:rPr lang="en-US" altLang="ar-IQ" sz="2800" b="1" dirty="0" smtClean="0"/>
              <a:t>1</a:t>
            </a:r>
            <a:r>
              <a:rPr lang="en-US" altLang="ar-IQ" sz="2400" b="1" i="1" dirty="0" smtClean="0"/>
              <a:t>. HK = Hexokinase.</a:t>
            </a:r>
          </a:p>
          <a:p>
            <a:pPr marL="0" indent="0">
              <a:buFont typeface="Wingdings" pitchFamily="2" charset="2"/>
              <a:buNone/>
            </a:pPr>
            <a:endParaRPr lang="en-US" altLang="ar-IQ" sz="2400" b="1" i="1" dirty="0" smtClean="0"/>
          </a:p>
          <a:p>
            <a:pPr marL="0" indent="0">
              <a:buFont typeface="Wingdings" pitchFamily="2" charset="2"/>
              <a:buNone/>
            </a:pPr>
            <a:r>
              <a:rPr lang="en-US" altLang="ar-IQ" sz="2400" b="1" i="1" dirty="0" smtClean="0"/>
              <a:t> 2.PFK = Phosphofructokinase.</a:t>
            </a:r>
          </a:p>
          <a:p>
            <a:pPr marL="0" indent="0">
              <a:buFont typeface="Wingdings" pitchFamily="2" charset="2"/>
              <a:buNone/>
            </a:pPr>
            <a:endParaRPr lang="en-US" altLang="ar-IQ" sz="2400" b="1" i="1" dirty="0" smtClean="0"/>
          </a:p>
          <a:p>
            <a:pPr marL="0" indent="0">
              <a:buFont typeface="Wingdings" pitchFamily="2" charset="2"/>
              <a:buNone/>
            </a:pPr>
            <a:r>
              <a:rPr lang="en-US" altLang="ar-IQ" sz="2400" b="1" i="1" dirty="0" smtClean="0"/>
              <a:t> 3.PK = Pyruvate Kinase.</a:t>
            </a:r>
          </a:p>
          <a:p>
            <a:pPr marL="0" indent="0">
              <a:buFont typeface="Wingdings" pitchFamily="2" charset="2"/>
              <a:buNone/>
            </a:pPr>
            <a:endParaRPr lang="ar-IQ" altLang="ar-IQ" sz="2400" b="1" i="1" dirty="0" smtClean="0"/>
          </a:p>
        </p:txBody>
      </p:sp>
      <p:sp>
        <p:nvSpPr>
          <p:cNvPr id="4" name="عنصر نائب لرقم الشريحة 3"/>
          <p:cNvSpPr>
            <a:spLocks noGrp="1"/>
          </p:cNvSpPr>
          <p:nvPr>
            <p:ph type="sldNum" sz="quarter" idx="12"/>
          </p:nvPr>
        </p:nvSpPr>
        <p:spPr/>
        <p:txBody>
          <a:bodyPr/>
          <a:lstStyle/>
          <a:p>
            <a:pPr>
              <a:defRPr/>
            </a:pPr>
            <a:fld id="{40FC7EE5-2A24-4790-80F4-F06F5294E4EB}"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xmlns="" val="2083409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8472352-1426-4ACA-BAA6-41D344169402}" type="slidenum">
              <a:rPr lang="en-US">
                <a:solidFill>
                  <a:srgbClr val="000000"/>
                </a:solidFill>
              </a:rPr>
              <a:pPr>
                <a:defRPr/>
              </a:pPr>
              <a:t>23</a:t>
            </a:fld>
            <a:endParaRPr lang="en-US">
              <a:solidFill>
                <a:srgbClr val="000000"/>
              </a:solidFill>
            </a:endParaRPr>
          </a:p>
        </p:txBody>
      </p:sp>
      <p:sp>
        <p:nvSpPr>
          <p:cNvPr id="23556" name="Rectangle 3"/>
          <p:cNvSpPr>
            <a:spLocks noGrp="1" noChangeArrowheads="1"/>
          </p:cNvSpPr>
          <p:nvPr>
            <p:ph type="body" idx="1"/>
          </p:nvPr>
        </p:nvSpPr>
        <p:spPr>
          <a:xfrm>
            <a:off x="395536" y="1268760"/>
            <a:ext cx="8291264" cy="4995515"/>
          </a:xfrm>
        </p:spPr>
        <p:txBody>
          <a:bodyPr/>
          <a:lstStyle/>
          <a:p>
            <a:pPr marL="0" indent="0" algn="just" eaLnBrk="1" hangingPunct="1">
              <a:lnSpc>
                <a:spcPct val="90000"/>
              </a:lnSpc>
              <a:buFont typeface="Wingdings" pitchFamily="2" charset="2"/>
              <a:buNone/>
            </a:pPr>
            <a:r>
              <a:rPr lang="en-US" altLang="ar-IQ" sz="2400"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400"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From glucose to                 lactate.</a:t>
            </a:r>
          </a:p>
          <a:p>
            <a:pPr marL="0" indent="0" algn="just" eaLnBrk="1" hangingPunct="1">
              <a:lnSpc>
                <a:spcPct val="90000"/>
              </a:lnSpc>
              <a:buFont typeface="Wingdings" pitchFamily="2" charset="2"/>
              <a:buNone/>
            </a:pPr>
            <a:endParaRPr lang="en-US" altLang="ar-IQ" sz="2400" b="1" i="1" dirty="0" smtClean="0">
              <a:latin typeface="Times New Roman" pitchFamily="18" charset="0"/>
              <a:cs typeface="Times New Roman" pitchFamily="18" charset="0"/>
            </a:endParaRP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The amount of energy produce is 4mole of ATP  -  2mole </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of ATP at reaction 1, and 3.</a:t>
            </a:r>
          </a:p>
          <a:p>
            <a:pPr marL="0" indent="0" algn="just" eaLnBrk="1" hangingPunct="1">
              <a:lnSpc>
                <a:spcPct val="90000"/>
              </a:lnSpc>
              <a:buFont typeface="Wingdings" pitchFamily="2" charset="2"/>
              <a:buNone/>
            </a:pPr>
            <a:r>
              <a:rPr lang="en-US" altLang="ar-IQ" sz="2400" b="1"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400" b="1" dirty="0" smtClean="0">
                <a:latin typeface="Times New Roman" pitchFamily="18" charset="0"/>
                <a:cs typeface="Times New Roman" pitchFamily="18" charset="0"/>
              </a:rPr>
              <a:t>      </a:t>
            </a:r>
            <a:r>
              <a:rPr lang="en-US" altLang="ar-IQ" sz="2800" b="1" i="1" dirty="0" smtClean="0">
                <a:latin typeface="Times New Roman" pitchFamily="18" charset="0"/>
                <a:cs typeface="Times New Roman" pitchFamily="18" charset="0"/>
              </a:rPr>
              <a:t>The net energy = </a:t>
            </a:r>
            <a:r>
              <a:rPr lang="en-US" altLang="ar-IQ" sz="2800" b="1" i="1" dirty="0" smtClean="0">
                <a:solidFill>
                  <a:srgbClr val="FC0E08"/>
                </a:solidFill>
                <a:latin typeface="Times New Roman" pitchFamily="18" charset="0"/>
                <a:cs typeface="Times New Roman" pitchFamily="18" charset="0"/>
              </a:rPr>
              <a:t>2 mole of ATP</a:t>
            </a:r>
            <a:r>
              <a:rPr lang="en-US" altLang="ar-IQ" sz="2400"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endParaRPr lang="en-US" altLang="ar-IQ" sz="2400" b="1" dirty="0" smtClean="0">
              <a:latin typeface="Times New Roman" pitchFamily="18" charset="0"/>
              <a:cs typeface="Times New Roman" pitchFamily="18" charset="0"/>
            </a:endParaRPr>
          </a:p>
          <a:p>
            <a:pPr marL="0" indent="0" algn="just" eaLnBrk="1" hangingPunct="1">
              <a:lnSpc>
                <a:spcPct val="90000"/>
              </a:lnSpc>
              <a:buFont typeface="Wingdings" pitchFamily="2" charset="2"/>
              <a:buNone/>
            </a:pPr>
            <a:r>
              <a:rPr lang="en-US" altLang="ar-IQ" sz="2400" b="1" i="1" dirty="0" smtClean="0">
                <a:solidFill>
                  <a:srgbClr val="FC0E08"/>
                </a:solidFill>
                <a:latin typeface="Times New Roman" pitchFamily="18" charset="0"/>
                <a:cs typeface="Times New Roman" pitchFamily="18" charset="0"/>
              </a:rPr>
              <a:t>This is the net energy produce in an aerobic = 2 mole of  ATP.</a:t>
            </a:r>
            <a:r>
              <a:rPr lang="en-US" altLang="ar-IQ" sz="2400" b="1" i="1" dirty="0" smtClean="0">
                <a:latin typeface="Times New Roman" pitchFamily="18" charset="0"/>
                <a:cs typeface="Times New Roman" pitchFamily="18" charset="0"/>
              </a:rPr>
              <a:t> </a:t>
            </a:r>
          </a:p>
        </p:txBody>
      </p:sp>
      <p:sp>
        <p:nvSpPr>
          <p:cNvPr id="23557" name="Line 4"/>
          <p:cNvSpPr>
            <a:spLocks noChangeShapeType="1"/>
          </p:cNvSpPr>
          <p:nvPr/>
        </p:nvSpPr>
        <p:spPr bwMode="auto">
          <a:xfrm>
            <a:off x="2771800" y="1916832"/>
            <a:ext cx="86409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11139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C9C673E-A157-4888-908E-24234C523AE4}" type="slidenum">
              <a:rPr lang="en-US">
                <a:solidFill>
                  <a:srgbClr val="000000"/>
                </a:solidFill>
              </a:rPr>
              <a:pPr>
                <a:defRPr/>
              </a:pPr>
              <a:t>24</a:t>
            </a:fld>
            <a:endParaRPr lang="en-US">
              <a:solidFill>
                <a:srgbClr val="000000"/>
              </a:solidFill>
            </a:endParaRPr>
          </a:p>
        </p:txBody>
      </p:sp>
      <p:sp>
        <p:nvSpPr>
          <p:cNvPr id="17412" name="Rectangle 3"/>
          <p:cNvSpPr>
            <a:spLocks noGrp="1" noChangeArrowheads="1"/>
          </p:cNvSpPr>
          <p:nvPr>
            <p:ph type="body" idx="1"/>
          </p:nvPr>
        </p:nvSpPr>
        <p:spPr>
          <a:xfrm>
            <a:off x="395536" y="1412776"/>
            <a:ext cx="8138864" cy="4607024"/>
          </a:xfrm>
        </p:spPr>
        <p:txBody>
          <a:bodyPr/>
          <a:lstStyle/>
          <a:p>
            <a:pPr marL="0" indent="0" algn="just" eaLnBrk="1" hangingPunct="1">
              <a:buFont typeface="Wingdings" pitchFamily="2" charset="2"/>
              <a:buNone/>
              <a:defRPr/>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In order for pyruvate to be used for lipid synthesis, it must first transferred to mitochondria, where it is converted to acetyl CoA. </a:t>
            </a: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400" dirty="0" smtClean="0">
              <a:solidFill>
                <a:srgbClr val="FC0E08"/>
              </a:solidFill>
              <a:latin typeface="Times New Roman" pitchFamily="18" charset="0"/>
              <a:cs typeface="Times New Roman" pitchFamily="18" charset="0"/>
            </a:endParaRPr>
          </a:p>
        </p:txBody>
      </p:sp>
      <p:pic>
        <p:nvPicPr>
          <p:cNvPr id="24581"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8888" y="2843213"/>
            <a:ext cx="6769100" cy="324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668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797CDF1D-F1F1-4266-985E-8659DE447462}" type="slidenum">
              <a:rPr lang="en-US" smtClean="0">
                <a:solidFill>
                  <a:srgbClr val="000000"/>
                </a:solidFill>
              </a:rPr>
              <a:pPr>
                <a:defRPr/>
              </a:pPr>
              <a:t>25</a:t>
            </a:fld>
            <a:endParaRPr lang="en-US">
              <a:solidFill>
                <a:srgbClr val="000000"/>
              </a:solidFill>
            </a:endParaRPr>
          </a:p>
        </p:txBody>
      </p:sp>
      <p:pic>
        <p:nvPicPr>
          <p:cNvPr id="2560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61963" y="1787525"/>
            <a:ext cx="7924800" cy="77311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5" name="مستطيل 4"/>
          <p:cNvSpPr>
            <a:spLocks noChangeArrowheads="1"/>
          </p:cNvSpPr>
          <p:nvPr/>
        </p:nvSpPr>
        <p:spPr bwMode="auto">
          <a:xfrm>
            <a:off x="538019" y="2708920"/>
            <a:ext cx="80565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9pPr>
          </a:lstStyle>
          <a:p>
            <a:pPr algn="l" rtl="0" eaLnBrk="1" fontAlgn="base" hangingPunct="1">
              <a:spcBef>
                <a:spcPct val="0"/>
              </a:spcBef>
              <a:spcAft>
                <a:spcPct val="0"/>
              </a:spcAft>
              <a:buClrTx/>
              <a:buSzTx/>
              <a:buFontTx/>
              <a:buNone/>
            </a:pPr>
            <a:endParaRPr lang="en-US" altLang="ar-IQ" sz="2400" dirty="0" smtClean="0">
              <a:solidFill>
                <a:srgbClr val="FF0000"/>
              </a:solidFill>
              <a:latin typeface="Times New Roman" pitchFamily="18" charset="0"/>
              <a:cs typeface="Times New Roman" pitchFamily="18" charset="0"/>
            </a:endParaRPr>
          </a:p>
          <a:p>
            <a:pPr algn="l" rtl="0" eaLnBrk="1" fontAlgn="base" hangingPunct="1">
              <a:spcBef>
                <a:spcPct val="0"/>
              </a:spcBef>
              <a:spcAft>
                <a:spcPct val="0"/>
              </a:spcAft>
              <a:buClrTx/>
              <a:buSzTx/>
              <a:buFontTx/>
              <a:buNone/>
            </a:pPr>
            <a:r>
              <a:rPr lang="en-US" altLang="ar-IQ" sz="2400" dirty="0" smtClean="0">
                <a:solidFill>
                  <a:srgbClr val="FF0000"/>
                </a:solidFill>
                <a:latin typeface="Times New Roman" pitchFamily="18" charset="0"/>
                <a:cs typeface="Times New Roman" pitchFamily="18" charset="0"/>
              </a:rPr>
              <a:t>    </a:t>
            </a:r>
            <a:r>
              <a:rPr lang="en-US" altLang="ar-IQ" sz="2400" i="1" dirty="0" smtClean="0">
                <a:solidFill>
                  <a:srgbClr val="FF0000"/>
                </a:solidFill>
                <a:latin typeface="Times New Roman" pitchFamily="18" charset="0"/>
                <a:cs typeface="Times New Roman" pitchFamily="18" charset="0"/>
              </a:rPr>
              <a:t>The NADH can be oxidized by mitochondrial NADH    </a:t>
            </a:r>
          </a:p>
          <a:p>
            <a:pPr algn="l" rtl="0" eaLnBrk="1" fontAlgn="base" hangingPunct="1">
              <a:spcBef>
                <a:spcPct val="0"/>
              </a:spcBef>
              <a:spcAft>
                <a:spcPct val="0"/>
              </a:spcAft>
              <a:buClrTx/>
              <a:buSzTx/>
              <a:buFontTx/>
              <a:buNone/>
            </a:pPr>
            <a:r>
              <a:rPr lang="en-US" altLang="ar-IQ" sz="2400" i="1" dirty="0">
                <a:solidFill>
                  <a:srgbClr val="FF0000"/>
                </a:solidFill>
                <a:latin typeface="Times New Roman" pitchFamily="18" charset="0"/>
                <a:cs typeface="Times New Roman" pitchFamily="18" charset="0"/>
              </a:rPr>
              <a:t> </a:t>
            </a:r>
            <a:r>
              <a:rPr lang="en-US" altLang="ar-IQ" sz="2400" i="1" dirty="0" smtClean="0">
                <a:solidFill>
                  <a:srgbClr val="FF0000"/>
                </a:solidFill>
                <a:latin typeface="Times New Roman" pitchFamily="18" charset="0"/>
                <a:cs typeface="Times New Roman" pitchFamily="18" charset="0"/>
              </a:rPr>
              <a:t>    dehydrogenase in Respiratory Chain and yield 3mole </a:t>
            </a:r>
          </a:p>
          <a:p>
            <a:pPr algn="l" rtl="0" eaLnBrk="1" fontAlgn="base" hangingPunct="1">
              <a:spcBef>
                <a:spcPct val="0"/>
              </a:spcBef>
              <a:spcAft>
                <a:spcPct val="0"/>
              </a:spcAft>
              <a:buClrTx/>
              <a:buSzTx/>
              <a:buFontTx/>
              <a:buNone/>
            </a:pPr>
            <a:r>
              <a:rPr lang="en-US" altLang="ar-IQ" sz="2400" i="1" dirty="0">
                <a:solidFill>
                  <a:srgbClr val="FF0000"/>
                </a:solidFill>
                <a:latin typeface="Times New Roman" pitchFamily="18" charset="0"/>
                <a:cs typeface="Times New Roman" pitchFamily="18" charset="0"/>
              </a:rPr>
              <a:t> </a:t>
            </a:r>
            <a:r>
              <a:rPr lang="en-US" altLang="ar-IQ" sz="2400" i="1" dirty="0" smtClean="0">
                <a:solidFill>
                  <a:srgbClr val="FF0000"/>
                </a:solidFill>
                <a:latin typeface="Times New Roman" pitchFamily="18" charset="0"/>
                <a:cs typeface="Times New Roman" pitchFamily="18" charset="0"/>
              </a:rPr>
              <a:t>          of ATP X 2. </a:t>
            </a:r>
            <a:endParaRPr lang="ar-IQ" altLang="ar-IQ" sz="2400"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07260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عنصر نائب للمحتوى 2"/>
          <p:cNvSpPr>
            <a:spLocks noGrp="1"/>
          </p:cNvSpPr>
          <p:nvPr>
            <p:ph idx="1"/>
          </p:nvPr>
        </p:nvSpPr>
        <p:spPr>
          <a:xfrm>
            <a:off x="611560" y="1412776"/>
            <a:ext cx="7922840" cy="4607024"/>
          </a:xfrm>
        </p:spPr>
        <p:txBody>
          <a:bodyPr/>
          <a:lstStyle/>
          <a:p>
            <a:pPr marL="0" indent="0">
              <a:buFont typeface="Wingdings" pitchFamily="2" charset="2"/>
              <a:buNone/>
            </a:pPr>
            <a:r>
              <a:rPr lang="en-US" altLang="ar-IQ" dirty="0" smtClean="0"/>
              <a:t> </a:t>
            </a:r>
            <a:r>
              <a:rPr lang="en-US" altLang="ar-IQ" b="1" i="1" u="sng" dirty="0" smtClean="0">
                <a:solidFill>
                  <a:srgbClr val="FF0000"/>
                </a:solidFill>
              </a:rPr>
              <a:t>Pyruvate may be metabolize into</a:t>
            </a:r>
            <a:r>
              <a:rPr lang="en-US" altLang="ar-IQ" b="1" u="sng" dirty="0" smtClean="0"/>
              <a:t> </a:t>
            </a:r>
          </a:p>
          <a:p>
            <a:pPr marL="0" indent="0">
              <a:buFont typeface="Wingdings" pitchFamily="2" charset="2"/>
              <a:buNone/>
            </a:pPr>
            <a:r>
              <a:rPr lang="en-US" altLang="ar-IQ" dirty="0" smtClean="0"/>
              <a:t>   </a:t>
            </a:r>
            <a:r>
              <a:rPr lang="en-US" altLang="ar-IQ" sz="2400" i="1" dirty="0" smtClean="0"/>
              <a:t>1. Lactate.</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    2. Alanine.</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    3. Oxaloacetate. </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    4. Malate.</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    5. Acetyl CoA SH. </a:t>
            </a:r>
            <a:endParaRPr lang="ar-IQ" altLang="ar-IQ" sz="2400" i="1" dirty="0" smtClean="0"/>
          </a:p>
        </p:txBody>
      </p:sp>
      <p:sp>
        <p:nvSpPr>
          <p:cNvPr id="4" name="عنصر نائب لرقم الشريحة 3"/>
          <p:cNvSpPr>
            <a:spLocks noGrp="1"/>
          </p:cNvSpPr>
          <p:nvPr>
            <p:ph type="sldNum" sz="quarter" idx="12"/>
          </p:nvPr>
        </p:nvSpPr>
        <p:spPr/>
        <p:txBody>
          <a:bodyPr/>
          <a:lstStyle/>
          <a:p>
            <a:pPr>
              <a:defRPr/>
            </a:pPr>
            <a:fld id="{29AB286A-646C-46E1-84DA-C84077DE15A0}"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xmlns="" val="2098235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539552" y="1556792"/>
            <a:ext cx="7871272" cy="720080"/>
          </a:xfrm>
        </p:spPr>
        <p:txBody>
          <a:bodyPr/>
          <a:lstStyle/>
          <a:p>
            <a:r>
              <a:rPr lang="en-US" altLang="ar-IQ" sz="2400" i="1" u="sng" dirty="0" smtClean="0">
                <a:solidFill>
                  <a:srgbClr val="FF0000"/>
                </a:solidFill>
              </a:rPr>
              <a:t>Fate of pyruvate or pyruvic acid, the end product of Aerobic glycolysis are</a:t>
            </a:r>
            <a:r>
              <a:rPr lang="en-US" altLang="ar-IQ" sz="2400" i="1" dirty="0" smtClean="0">
                <a:solidFill>
                  <a:srgbClr val="FF0000"/>
                </a:solidFill>
              </a:rPr>
              <a:t>:</a:t>
            </a:r>
            <a:endParaRPr lang="ar-IQ" altLang="ar-IQ" sz="2400" i="1" dirty="0" smtClean="0">
              <a:solidFill>
                <a:srgbClr val="FF0000"/>
              </a:solidFill>
            </a:endParaRPr>
          </a:p>
        </p:txBody>
      </p:sp>
      <p:sp>
        <p:nvSpPr>
          <p:cNvPr id="27651" name="عنصر نائب للمحتوى 2"/>
          <p:cNvSpPr>
            <a:spLocks noGrp="1"/>
          </p:cNvSpPr>
          <p:nvPr>
            <p:ph idx="1"/>
          </p:nvPr>
        </p:nvSpPr>
        <p:spPr>
          <a:xfrm>
            <a:off x="539552" y="2708920"/>
            <a:ext cx="7994848" cy="3310880"/>
          </a:xfrm>
        </p:spPr>
        <p:txBody>
          <a:bodyPr/>
          <a:lstStyle/>
          <a:p>
            <a:pPr marL="0" indent="0">
              <a:buFont typeface="Wingdings" pitchFamily="2" charset="2"/>
              <a:buNone/>
            </a:pPr>
            <a:r>
              <a:rPr lang="en-US" altLang="ar-IQ" sz="2400" i="1" dirty="0" smtClean="0"/>
              <a:t>1.Conversion to lactate (lactic acid) by Lactate dehydrogenase (LDH) and NADH in anaerobic glycolysis.</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2. Conversion to alanine (Ala).This occurs in reversible transamination reactions of amino acids metabolism.</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3. Conversion to acetyl CoA</a:t>
            </a:r>
            <a:r>
              <a:rPr lang="en-US" altLang="ar-IQ" sz="2400" dirty="0" smtClean="0"/>
              <a:t>.</a:t>
            </a:r>
          </a:p>
          <a:p>
            <a:pPr marL="0" indent="0">
              <a:buFont typeface="Wingdings" pitchFamily="2" charset="2"/>
              <a:buNone/>
            </a:pPr>
            <a:endParaRPr lang="ar-IQ" altLang="ar-IQ" sz="2800" dirty="0" smtClean="0"/>
          </a:p>
        </p:txBody>
      </p:sp>
      <p:sp>
        <p:nvSpPr>
          <p:cNvPr id="4" name="عنصر نائب لرقم الشريحة 3"/>
          <p:cNvSpPr>
            <a:spLocks noGrp="1"/>
          </p:cNvSpPr>
          <p:nvPr>
            <p:ph type="sldNum" sz="quarter" idx="12"/>
          </p:nvPr>
        </p:nvSpPr>
        <p:spPr/>
        <p:txBody>
          <a:bodyPr/>
          <a:lstStyle/>
          <a:p>
            <a:pPr>
              <a:defRPr/>
            </a:pPr>
            <a:fld id="{54595E3D-5BC9-4596-870D-565E364BB27D}"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xmlns="" val="3998433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E995901-78A4-4602-89DD-964A6745B777}" type="slidenum">
              <a:rPr lang="en-US">
                <a:solidFill>
                  <a:srgbClr val="000000"/>
                </a:solidFill>
              </a:rPr>
              <a:pPr>
                <a:defRPr/>
              </a:pPr>
              <a:t>28</a:t>
            </a:fld>
            <a:endParaRPr lang="en-US">
              <a:solidFill>
                <a:srgbClr val="000000"/>
              </a:solidFill>
            </a:endParaRPr>
          </a:p>
        </p:txBody>
      </p:sp>
      <p:sp>
        <p:nvSpPr>
          <p:cNvPr id="28676" name="Rectangle 3"/>
          <p:cNvSpPr>
            <a:spLocks noGrp="1" noChangeArrowheads="1"/>
          </p:cNvSpPr>
          <p:nvPr>
            <p:ph type="body" idx="1"/>
          </p:nvPr>
        </p:nvSpPr>
        <p:spPr>
          <a:xfrm>
            <a:off x="539552" y="1412776"/>
            <a:ext cx="7994848" cy="4607024"/>
          </a:xfrm>
        </p:spPr>
        <p:txBody>
          <a:bodyPr/>
          <a:lstStyle/>
          <a:p>
            <a:pPr marL="0" indent="0" algn="just" eaLnBrk="1" hangingPunct="1">
              <a:buFont typeface="Wingdings" pitchFamily="2" charset="2"/>
              <a:buNone/>
            </a:pPr>
            <a:r>
              <a:rPr lang="en-US" altLang="ar-IQ" sz="2800" b="1" i="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Aerobic oxidation of glucose:</a:t>
            </a:r>
            <a:r>
              <a:rPr lang="en-US" altLang="ar-IQ" sz="2400" b="1" i="1" u="sng" dirty="0" smtClean="0">
                <a:latin typeface="Times New Roman" pitchFamily="18" charset="0"/>
                <a:cs typeface="Times New Roman" pitchFamily="18" charset="0"/>
              </a:rPr>
              <a:t> </a:t>
            </a:r>
            <a:endParaRPr lang="en-US" altLang="ar-IQ" sz="2400" i="1" u="sng" dirty="0" smtClean="0">
              <a:latin typeface="Times New Roman" pitchFamily="18" charset="0"/>
              <a:cs typeface="Times New Roman" pitchFamily="18" charset="0"/>
            </a:endParaRPr>
          </a:p>
          <a:p>
            <a:pPr marL="0" indent="0" eaLnBrk="1" hangingPunct="1">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In the presence of oxygen, pyruvate  metabolize to  acetyl CoA,  pyruvate             acetyl CoA,</a:t>
            </a:r>
            <a:r>
              <a:rPr lang="en-US" altLang="ar-IQ" sz="2400" b="1" i="1" dirty="0" smtClean="0">
                <a:latin typeface="Times New Roman" pitchFamily="18" charset="0"/>
                <a:cs typeface="Times New Roman" pitchFamily="18" charset="0"/>
              </a:rPr>
              <a:t> reaction 12</a:t>
            </a:r>
            <a:r>
              <a:rPr lang="en-US" altLang="ar-IQ" sz="2400" b="1" i="1" dirty="0">
                <a:latin typeface="Times New Roman" pitchFamily="18" charset="0"/>
                <a:cs typeface="Times New Roman" pitchFamily="18" charset="0"/>
              </a:rPr>
              <a:t>. </a:t>
            </a:r>
          </a:p>
          <a:p>
            <a:pPr marL="0" indent="0" eaLnBrk="1" hangingPunct="1">
              <a:buFont typeface="Wingdings" pitchFamily="2" charset="2"/>
              <a:buNone/>
            </a:pPr>
            <a:r>
              <a:rPr lang="en-US" altLang="ar-IQ" sz="2400" i="1" dirty="0" smtClean="0">
                <a:latin typeface="Times New Roman" pitchFamily="18" charset="0"/>
                <a:cs typeface="Times New Roman" pitchFamily="18" charset="0"/>
              </a:rPr>
              <a:t>   </a:t>
            </a:r>
          </a:p>
          <a:p>
            <a:pPr marL="0" indent="0" eaLnBrk="1" hangingPunct="1">
              <a:buFont typeface="Wingdings" pitchFamily="2" charset="2"/>
              <a:buNone/>
            </a:pPr>
            <a:r>
              <a:rPr lang="en-US" altLang="ar-IQ" sz="2000" i="1" dirty="0" smtClean="0">
                <a:latin typeface="Times New Roman" pitchFamily="18" charset="0"/>
                <a:cs typeface="Times New Roman" pitchFamily="18" charset="0"/>
              </a:rPr>
              <a:t>Then Acetyl CoA react with oxaloacetate via citric acid cycle</a:t>
            </a:r>
            <a:r>
              <a:rPr lang="en-US" altLang="ar-IQ" sz="2000" dirty="0" smtClean="0">
                <a:latin typeface="Times New Roman" pitchFamily="18" charset="0"/>
                <a:cs typeface="Times New Roman" pitchFamily="18" charset="0"/>
              </a:rPr>
              <a:t>.</a:t>
            </a:r>
          </a:p>
          <a:p>
            <a:pPr marL="0" indent="0" eaLnBrk="1" hangingPunct="1">
              <a:buFont typeface="Wingdings" pitchFamily="2" charset="2"/>
              <a:buNone/>
            </a:pPr>
            <a:endParaRPr lang="en-US" altLang="ar-IQ" sz="2000" dirty="0" smtClean="0">
              <a:latin typeface="Times New Roman" pitchFamily="18" charset="0"/>
              <a:cs typeface="Times New Roman" pitchFamily="18" charset="0"/>
            </a:endParaRPr>
          </a:p>
          <a:p>
            <a:pPr marL="0" indent="0" algn="just" eaLnBrk="1" hangingPunct="1">
              <a:buFont typeface="Wingdings" pitchFamily="2" charset="2"/>
              <a:buNone/>
            </a:pPr>
            <a:r>
              <a:rPr lang="en-US" altLang="ar-IQ" sz="2400" dirty="0" smtClean="0">
                <a:solidFill>
                  <a:srgbClr val="FC0E08"/>
                </a:solidFill>
                <a:latin typeface="Times New Roman" pitchFamily="18" charset="0"/>
                <a:cs typeface="Times New Roman" pitchFamily="18" charset="0"/>
              </a:rPr>
              <a:t>  </a:t>
            </a:r>
            <a:r>
              <a:rPr lang="en-US" altLang="ar-IQ" sz="2400" b="1" i="1" dirty="0" smtClean="0">
                <a:solidFill>
                  <a:srgbClr val="FC0E08"/>
                </a:solidFill>
                <a:latin typeface="Times New Roman" pitchFamily="18" charset="0"/>
                <a:cs typeface="Times New Roman" pitchFamily="18" charset="0"/>
              </a:rPr>
              <a:t>When Oxygen not a limiting factor (not low) .</a:t>
            </a:r>
          </a:p>
          <a:p>
            <a:pPr marL="0" indent="0" algn="just" eaLnBrk="1" hangingPunct="1">
              <a:buFont typeface="Wingdings" pitchFamily="2" charset="2"/>
              <a:buNone/>
            </a:pPr>
            <a:r>
              <a:rPr lang="en-US" altLang="ar-IQ" sz="2400" i="1" dirty="0" smtClean="0">
                <a:solidFill>
                  <a:srgbClr val="FC0E08"/>
                </a:solidFill>
                <a:latin typeface="Times New Roman" pitchFamily="18" charset="0"/>
                <a:cs typeface="Times New Roman" pitchFamily="18" charset="0"/>
              </a:rPr>
              <a:t>NADH formed in glycolysis oxidize by R. Chain.</a:t>
            </a:r>
          </a:p>
          <a:p>
            <a:pPr marL="0" indent="0" algn="just" eaLnBrk="1" hangingPunct="1">
              <a:buFont typeface="Wingdings" pitchFamily="2" charset="2"/>
              <a:buNone/>
            </a:pPr>
            <a:r>
              <a:rPr lang="en-US" altLang="ar-IQ" sz="2400" i="1" dirty="0" smtClean="0">
                <a:solidFill>
                  <a:srgbClr val="FC0E08"/>
                </a:solidFill>
                <a:latin typeface="Times New Roman" pitchFamily="18" charset="0"/>
                <a:cs typeface="Times New Roman" pitchFamily="18" charset="0"/>
              </a:rPr>
              <a:t> But the cell membrane is not permeable to NADH.</a:t>
            </a:r>
          </a:p>
          <a:p>
            <a:pPr marL="0" indent="0" algn="just" eaLnBrk="1" hangingPunct="1">
              <a:buFont typeface="Wingdings" pitchFamily="2" charset="2"/>
              <a:buNone/>
            </a:pPr>
            <a:r>
              <a:rPr lang="en-US" altLang="ar-IQ" sz="2400" i="1" dirty="0" smtClean="0">
                <a:solidFill>
                  <a:srgbClr val="FC0E08"/>
                </a:solidFill>
                <a:latin typeface="Times New Roman" pitchFamily="18" charset="0"/>
                <a:cs typeface="Times New Roman" pitchFamily="18" charset="0"/>
              </a:rPr>
              <a:t> So indirect route or shuttle system.</a:t>
            </a:r>
            <a:r>
              <a:rPr lang="en-US" altLang="ar-IQ" sz="2400" i="1" dirty="0" smtClean="0">
                <a:latin typeface="Times New Roman" pitchFamily="18" charset="0"/>
                <a:cs typeface="Times New Roman" pitchFamily="18" charset="0"/>
              </a:rPr>
              <a:t> </a:t>
            </a:r>
          </a:p>
        </p:txBody>
      </p:sp>
      <p:sp>
        <p:nvSpPr>
          <p:cNvPr id="28677" name="Line 4"/>
          <p:cNvSpPr>
            <a:spLocks noChangeShapeType="1"/>
          </p:cNvSpPr>
          <p:nvPr/>
        </p:nvSpPr>
        <p:spPr bwMode="auto">
          <a:xfrm flipV="1">
            <a:off x="2627784" y="2564904"/>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0651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BBA24D2-A85A-49A1-B5CF-1F895BE87805}" type="slidenum">
              <a:rPr lang="en-US">
                <a:solidFill>
                  <a:srgbClr val="000000"/>
                </a:solidFill>
              </a:rPr>
              <a:pPr>
                <a:defRPr/>
              </a:pPr>
              <a:t>29</a:t>
            </a:fld>
            <a:endParaRPr lang="en-US">
              <a:solidFill>
                <a:srgbClr val="000000"/>
              </a:solidFill>
            </a:endParaRPr>
          </a:p>
        </p:txBody>
      </p:sp>
      <p:sp>
        <p:nvSpPr>
          <p:cNvPr id="29700" name="Rectangle 3"/>
          <p:cNvSpPr>
            <a:spLocks noGrp="1" noChangeArrowheads="1"/>
          </p:cNvSpPr>
          <p:nvPr>
            <p:ph type="body" idx="1"/>
          </p:nvPr>
        </p:nvSpPr>
        <p:spPr>
          <a:xfrm>
            <a:off x="395536" y="1412776"/>
            <a:ext cx="8138864" cy="4607024"/>
          </a:xfrm>
        </p:spPr>
        <p:txBody>
          <a:bodyPr/>
          <a:lstStyle/>
          <a:p>
            <a:pPr marL="0" indent="0" algn="just" eaLnBrk="1" hangingPunct="1">
              <a:buFont typeface="Wingdings" pitchFamily="2" charset="2"/>
              <a:buNone/>
            </a:pPr>
            <a:r>
              <a:rPr lang="en-US" altLang="ar-IQ" sz="3600" b="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Shuttle system:  </a:t>
            </a:r>
            <a:endParaRPr lang="en-US" altLang="ar-IQ" sz="2800" i="1" u="sng" dirty="0" smtClean="0">
              <a:latin typeface="Times New Roman" pitchFamily="18" charset="0"/>
              <a:cs typeface="Times New Roman" pitchFamily="18" charset="0"/>
            </a:endParaRPr>
          </a:p>
          <a:p>
            <a:pPr marL="0" indent="0" algn="just" eaLnBrk="1" hangingPunct="1">
              <a:buFont typeface="Wingdings" pitchFamily="2" charset="2"/>
              <a:buNone/>
            </a:pPr>
            <a:r>
              <a:rPr lang="en-US" altLang="ar-IQ" sz="24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a- </a:t>
            </a:r>
            <a:r>
              <a:rPr lang="en-US" altLang="ar-IQ" sz="2400" b="1" i="1" u="sng" dirty="0" smtClean="0">
                <a:latin typeface="Times New Roman" pitchFamily="18" charset="0"/>
                <a:cs typeface="Times New Roman" pitchFamily="18" charset="0"/>
              </a:rPr>
              <a:t>Glycerol phosphate dehydrogenase</a:t>
            </a:r>
            <a:r>
              <a:rPr lang="en-US" altLang="ar-IQ" sz="2400" b="1" u="sng" dirty="0" smtClean="0">
                <a:latin typeface="Times New Roman" pitchFamily="18" charset="0"/>
                <a:cs typeface="Times New Roman" pitchFamily="18" charset="0"/>
              </a:rPr>
              <a:t>: </a:t>
            </a:r>
          </a:p>
          <a:p>
            <a:pPr marL="0" indent="0" algn="just" eaLnBrk="1" hangingPunct="1">
              <a:buFont typeface="Wingdings" pitchFamily="2" charset="2"/>
              <a:buNone/>
            </a:pPr>
            <a:r>
              <a:rPr lang="en-US" altLang="ar-IQ" sz="2800" dirty="0" smtClean="0">
                <a:latin typeface="Times New Roman" pitchFamily="18" charset="0"/>
                <a:cs typeface="Times New Roman" pitchFamily="18" charset="0"/>
              </a:rPr>
              <a:t>   </a:t>
            </a:r>
            <a:r>
              <a:rPr lang="en-US" altLang="ar-IQ" sz="2800" i="1" dirty="0" smtClean="0">
                <a:latin typeface="Times New Roman" pitchFamily="18" charset="0"/>
                <a:cs typeface="Times New Roman" pitchFamily="18" charset="0"/>
              </a:rPr>
              <a:t>This is one of mechanism by which electrons from extra mitochondrial NADH transfer into mitochondria in muscle</a:t>
            </a:r>
            <a:r>
              <a:rPr lang="en-US" altLang="ar-IQ" sz="2800" dirty="0" smtClean="0">
                <a:latin typeface="Times New Roman" pitchFamily="18" charset="0"/>
                <a:cs typeface="Times New Roman" pitchFamily="18" charset="0"/>
              </a:rPr>
              <a:t>. </a:t>
            </a:r>
          </a:p>
        </p:txBody>
      </p:sp>
      <p:pic>
        <p:nvPicPr>
          <p:cNvPr id="2970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4437063"/>
            <a:ext cx="7993063"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233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A9F8CB-940A-4205-B92C-D5697860471E}" type="slidenum">
              <a:rPr lang="en-US">
                <a:solidFill>
                  <a:srgbClr val="000000"/>
                </a:solidFill>
              </a:rPr>
              <a:pPr>
                <a:defRPr/>
              </a:pPr>
              <a:t>3</a:t>
            </a:fld>
            <a:endParaRPr lang="en-US">
              <a:solidFill>
                <a:srgbClr val="000000"/>
              </a:solidFill>
            </a:endParaRPr>
          </a:p>
        </p:txBody>
      </p:sp>
      <p:sp>
        <p:nvSpPr>
          <p:cNvPr id="5123" name="Rectangle 2"/>
          <p:cNvSpPr>
            <a:spLocks noGrp="1" noChangeArrowheads="1"/>
          </p:cNvSpPr>
          <p:nvPr>
            <p:ph type="title"/>
          </p:nvPr>
        </p:nvSpPr>
        <p:spPr/>
        <p:txBody>
          <a:bodyPr/>
          <a:lstStyle/>
          <a:p>
            <a:pPr eaLnBrk="1" hangingPunct="1"/>
            <a:r>
              <a:rPr lang="en-US" altLang="ar-IQ" smtClean="0"/>
              <a:t> </a:t>
            </a:r>
          </a:p>
        </p:txBody>
      </p:sp>
      <p:sp>
        <p:nvSpPr>
          <p:cNvPr id="5124" name="Rectangle 3"/>
          <p:cNvSpPr>
            <a:spLocks noGrp="1" noChangeArrowheads="1"/>
          </p:cNvSpPr>
          <p:nvPr>
            <p:ph type="body" idx="1"/>
          </p:nvPr>
        </p:nvSpPr>
        <p:spPr>
          <a:xfrm>
            <a:off x="395536" y="1412776"/>
            <a:ext cx="8496944" cy="4607024"/>
          </a:xfrm>
        </p:spPr>
        <p:txBody>
          <a:bodyPr/>
          <a:lstStyle/>
          <a:p>
            <a:pPr marL="0" indent="0" algn="just" eaLnBrk="1" hangingPunct="1">
              <a:lnSpc>
                <a:spcPct val="90000"/>
              </a:lnSpc>
              <a:buFont typeface="Wingdings" pitchFamily="2" charset="2"/>
              <a:buNone/>
            </a:pPr>
            <a:r>
              <a:rPr lang="en-US" altLang="ar-IQ" b="1" i="1" dirty="0" smtClean="0">
                <a:latin typeface="Times New Roman" pitchFamily="18" charset="0"/>
                <a:cs typeface="Times New Roman" pitchFamily="18" charset="0"/>
              </a:rPr>
              <a:t>   </a:t>
            </a:r>
            <a:r>
              <a:rPr lang="en-US" altLang="ar-IQ" b="1" i="1" u="sng" dirty="0" smtClean="0">
                <a:latin typeface="Times New Roman" pitchFamily="18" charset="0"/>
                <a:cs typeface="Times New Roman" pitchFamily="18" charset="0"/>
              </a:rPr>
              <a:t>Living organism utilize glucose for</a:t>
            </a:r>
            <a:r>
              <a:rPr lang="en-US" altLang="ar-IQ" sz="2800" i="1" u="sng"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8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1-</a:t>
            </a:r>
            <a:r>
              <a:rPr lang="en-US" altLang="ar-IQ" sz="2400" i="1" dirty="0" smtClean="0">
                <a:latin typeface="Times New Roman" pitchFamily="18" charset="0"/>
                <a:cs typeface="Times New Roman" pitchFamily="18" charset="0"/>
              </a:rPr>
              <a:t> For deriving energy and generation of ATP.</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2-</a:t>
            </a:r>
            <a:r>
              <a:rPr lang="en-US" altLang="ar-IQ" sz="2400" i="1" dirty="0" smtClean="0">
                <a:latin typeface="Times New Roman" pitchFamily="18" charset="0"/>
                <a:cs typeface="Times New Roman" pitchFamily="18" charset="0"/>
              </a:rPr>
              <a:t> The intermediate produced serve as precursors for the   </a:t>
            </a:r>
          </a:p>
          <a:p>
            <a:pPr marL="0" indent="0" algn="just" eaLnBrk="1" hangingPunct="1">
              <a:lnSpc>
                <a:spcPct val="90000"/>
              </a:lnSpc>
              <a:buFont typeface="Wingdings" pitchFamily="2" charset="2"/>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synthesis of non-CHO.</a:t>
            </a:r>
          </a:p>
          <a:p>
            <a:pPr marL="0" indent="0" algn="just" eaLnBrk="1" hangingPunct="1">
              <a:lnSpc>
                <a:spcPct val="90000"/>
              </a:lnSpc>
              <a:buFont typeface="Wingdings" pitchFamily="2" charset="2"/>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Ex. Fragment  produce used for synthesis of A.A and  lipid. </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3-</a:t>
            </a:r>
            <a:r>
              <a:rPr lang="en-US" altLang="ar-IQ" sz="2400" i="1" dirty="0" smtClean="0">
                <a:latin typeface="Times New Roman" pitchFamily="18" charset="0"/>
                <a:cs typeface="Times New Roman" pitchFamily="18" charset="0"/>
              </a:rPr>
              <a:t> Glucose is utilize to from polysaccharide, glycoprotein and   </a:t>
            </a:r>
          </a:p>
          <a:p>
            <a:pPr marL="0" indent="0" algn="just" eaLnBrk="1" hangingPunct="1">
              <a:lnSpc>
                <a:spcPct val="90000"/>
              </a:lnSpc>
              <a:buFont typeface="Wingdings" pitchFamily="2" charset="2"/>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nucleic acid.</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4-</a:t>
            </a:r>
            <a:r>
              <a:rPr lang="en-US" altLang="ar-IQ" sz="2400" i="1" dirty="0" smtClean="0">
                <a:latin typeface="Times New Roman" pitchFamily="18" charset="0"/>
                <a:cs typeface="Times New Roman" pitchFamily="18" charset="0"/>
              </a:rPr>
              <a:t> Formation of NADPH coenzyme , is essential as </a:t>
            </a:r>
          </a:p>
          <a:p>
            <a:pPr marL="0" indent="0" algn="just" eaLnBrk="1" hangingPunct="1">
              <a:lnSpc>
                <a:spcPct val="90000"/>
              </a:lnSpc>
              <a:buFont typeface="Wingdings" pitchFamily="2" charset="2"/>
              <a:buNone/>
            </a:pPr>
            <a:r>
              <a:rPr lang="en-US" altLang="ar-IQ" sz="2400" i="1" dirty="0" smtClean="0">
                <a:latin typeface="Times New Roman" pitchFamily="18" charset="0"/>
                <a:cs typeface="Times New Roman" pitchFamily="18" charset="0"/>
              </a:rPr>
              <a:t>     reducing agent in the biosynthesis of F.A, steroids and DNA.</a:t>
            </a:r>
            <a:endParaRPr lang="en-US" altLang="ar-IQ"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33824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AD61A0B-CBAD-4753-B2F3-7B433719A08C}" type="slidenum">
              <a:rPr lang="en-US">
                <a:solidFill>
                  <a:srgbClr val="000000"/>
                </a:solidFill>
              </a:rPr>
              <a:pPr>
                <a:defRPr/>
              </a:pPr>
              <a:t>30</a:t>
            </a:fld>
            <a:endParaRPr lang="en-US">
              <a:solidFill>
                <a:srgbClr val="000000"/>
              </a:solidFill>
            </a:endParaRPr>
          </a:p>
        </p:txBody>
      </p:sp>
      <p:sp>
        <p:nvSpPr>
          <p:cNvPr id="30724" name="Rectangle 3"/>
          <p:cNvSpPr>
            <a:spLocks noGrp="1" noChangeArrowheads="1"/>
          </p:cNvSpPr>
          <p:nvPr>
            <p:ph type="body" idx="1"/>
          </p:nvPr>
        </p:nvSpPr>
        <p:spPr>
          <a:xfrm>
            <a:off x="395536" y="1412776"/>
            <a:ext cx="8138864" cy="4607024"/>
          </a:xfrm>
        </p:spPr>
        <p:txBody>
          <a:bodyPr/>
          <a:lstStyle/>
          <a:p>
            <a:pPr marL="0" indent="0" algn="just" eaLnBrk="1" hangingPunct="1">
              <a:buFont typeface="Wingdings" pitchFamily="2" charset="2"/>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When glycerol-P pass cross the mitochondrial membrane it is oxidize by flavoprotein enzyme to DHAP.</a:t>
            </a:r>
          </a:p>
          <a:p>
            <a:pPr marL="0" indent="0" algn="just" eaLnBrk="1" hangingPunct="1">
              <a:buFont typeface="Wingdings" pitchFamily="2" charset="2"/>
              <a:buNone/>
            </a:pPr>
            <a:r>
              <a:rPr lang="en-US" altLang="ar-IQ" sz="2400" i="1" dirty="0" smtClean="0">
                <a:latin typeface="Times New Roman" pitchFamily="18" charset="0"/>
                <a:cs typeface="Times New Roman" pitchFamily="18" charset="0"/>
              </a:rPr>
              <a:t> Then the flavoprotein reoxidized in R.chain to generate </a:t>
            </a:r>
            <a:r>
              <a:rPr lang="en-US" altLang="ar-IQ" sz="2400" b="1" i="1" dirty="0" smtClean="0">
                <a:latin typeface="Times New Roman" pitchFamily="18" charset="0"/>
                <a:cs typeface="Times New Roman" pitchFamily="18" charset="0"/>
              </a:rPr>
              <a:t>2mole of </a:t>
            </a:r>
            <a:r>
              <a:rPr lang="en-US" altLang="ar-IQ" sz="2400" i="1" dirty="0" smtClean="0">
                <a:latin typeface="Times New Roman" pitchFamily="18" charset="0"/>
                <a:cs typeface="Times New Roman" pitchFamily="18" charset="0"/>
              </a:rPr>
              <a:t>ATP</a:t>
            </a:r>
            <a:r>
              <a:rPr lang="en-US" altLang="ar-IQ" sz="2400" dirty="0" smtClean="0">
                <a:latin typeface="Times New Roman" pitchFamily="18" charset="0"/>
                <a:cs typeface="Times New Roman" pitchFamily="18" charset="0"/>
              </a:rPr>
              <a:t>. </a:t>
            </a:r>
          </a:p>
        </p:txBody>
      </p:sp>
      <p:pic>
        <p:nvPicPr>
          <p:cNvPr id="3072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3057525"/>
            <a:ext cx="7273925" cy="306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0439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DA6065A-7130-48F7-B4FC-E98F7DB91C2E}" type="slidenum">
              <a:rPr lang="en-US">
                <a:solidFill>
                  <a:srgbClr val="000000"/>
                </a:solidFill>
              </a:rPr>
              <a:pPr>
                <a:defRPr/>
              </a:pPr>
              <a:t>31</a:t>
            </a:fld>
            <a:endParaRPr lang="en-US">
              <a:solidFill>
                <a:srgbClr val="000000"/>
              </a:solidFill>
            </a:endParaRPr>
          </a:p>
        </p:txBody>
      </p:sp>
      <p:sp>
        <p:nvSpPr>
          <p:cNvPr id="31748" name="Rectangle 3"/>
          <p:cNvSpPr>
            <a:spLocks noGrp="1" noChangeArrowheads="1"/>
          </p:cNvSpPr>
          <p:nvPr>
            <p:ph type="body" idx="1"/>
          </p:nvPr>
        </p:nvSpPr>
        <p:spPr>
          <a:xfrm>
            <a:off x="468313" y="1296987"/>
            <a:ext cx="8029575" cy="4797426"/>
          </a:xfrm>
        </p:spPr>
        <p:txBody>
          <a:bodyPr/>
          <a:lstStyle/>
          <a:p>
            <a:pPr marL="0" indent="0" eaLnBrk="1" hangingPunct="1">
              <a:buFont typeface="Wingdings" pitchFamily="2" charset="2"/>
              <a:buNone/>
            </a:pPr>
            <a:r>
              <a:rPr lang="en-US" altLang="ar-IQ" sz="2400" b="1" dirty="0" smtClean="0">
                <a:latin typeface="Times New Roman" pitchFamily="18" charset="0"/>
                <a:cs typeface="Times New Roman" pitchFamily="18" charset="0"/>
              </a:rPr>
              <a:t>    </a:t>
            </a:r>
            <a:r>
              <a:rPr lang="en-US" altLang="ar-IQ" sz="2400" b="1" i="1" u="sng" dirty="0" smtClean="0">
                <a:latin typeface="Times New Roman" pitchFamily="18" charset="0"/>
                <a:cs typeface="Times New Roman" pitchFamily="18" charset="0"/>
              </a:rPr>
              <a:t>In the liver there is </a:t>
            </a:r>
          </a:p>
          <a:p>
            <a:pPr marL="0" indent="0" eaLnBrk="1" hangingPunct="1">
              <a:buFont typeface="Wingdings" pitchFamily="2" charset="2"/>
              <a:buNone/>
            </a:pPr>
            <a:r>
              <a:rPr lang="en-US" altLang="ar-IQ" sz="2400" b="1" i="1" dirty="0" smtClean="0">
                <a:latin typeface="Times New Roman" pitchFamily="18" charset="0"/>
                <a:cs typeface="Times New Roman" pitchFamily="18" charset="0"/>
              </a:rPr>
              <a:t>      </a:t>
            </a:r>
            <a:r>
              <a:rPr lang="en-US" altLang="ar-IQ" sz="2400" b="1" i="1" u="sng" dirty="0" smtClean="0">
                <a:latin typeface="Times New Roman" pitchFamily="18" charset="0"/>
                <a:cs typeface="Times New Roman" pitchFamily="18" charset="0"/>
              </a:rPr>
              <a:t>b- Malate shuttle:</a:t>
            </a:r>
            <a:r>
              <a:rPr lang="en-US" altLang="ar-IQ" sz="2400" i="1" u="sng" dirty="0" smtClean="0">
                <a:latin typeface="Times New Roman" pitchFamily="18" charset="0"/>
                <a:cs typeface="Times New Roman" pitchFamily="18" charset="0"/>
              </a:rPr>
              <a:t> </a:t>
            </a:r>
          </a:p>
        </p:txBody>
      </p:sp>
      <p:pic>
        <p:nvPicPr>
          <p:cNvPr id="3174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2492375"/>
            <a:ext cx="80645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2978150"/>
            <a:ext cx="7416800" cy="311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663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0A51124-6EE2-49C7-879C-643D2FD7D27E}" type="slidenum">
              <a:rPr lang="en-US">
                <a:solidFill>
                  <a:srgbClr val="000000"/>
                </a:solidFill>
              </a:rPr>
              <a:pPr>
                <a:defRPr/>
              </a:pPr>
              <a:t>32</a:t>
            </a:fld>
            <a:endParaRPr lang="en-US">
              <a:solidFill>
                <a:srgbClr val="000000"/>
              </a:solidFill>
            </a:endParaRPr>
          </a:p>
        </p:txBody>
      </p:sp>
      <p:sp>
        <p:nvSpPr>
          <p:cNvPr id="32772" name="Rectangle 3"/>
          <p:cNvSpPr>
            <a:spLocks noGrp="1" noChangeArrowheads="1"/>
          </p:cNvSpPr>
          <p:nvPr>
            <p:ph type="body" idx="1"/>
          </p:nvPr>
        </p:nvSpPr>
        <p:spPr>
          <a:xfrm>
            <a:off x="323528" y="1268760"/>
            <a:ext cx="8210872" cy="4751040"/>
          </a:xfrm>
        </p:spPr>
        <p:txBody>
          <a:bodyPr/>
          <a:lstStyle/>
          <a:p>
            <a:pPr marL="0" indent="0" algn="just" eaLnBrk="1" hangingPunct="1">
              <a:buFont typeface="Wingdings" pitchFamily="2" charset="2"/>
              <a:buNone/>
            </a:pPr>
            <a:r>
              <a:rPr lang="en-US" altLang="ar-IQ" sz="28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Mitochondria transfer malate but not oxaloacetate, so this system could not act as a </a:t>
            </a:r>
            <a:r>
              <a:rPr lang="en-US" altLang="ar-IQ" sz="2400" b="1" i="1" u="sng" dirty="0" smtClean="0">
                <a:latin typeface="Times New Roman" pitchFamily="18" charset="0"/>
                <a:cs typeface="Times New Roman" pitchFamily="18" charset="0"/>
              </a:rPr>
              <a:t>cycle.</a:t>
            </a:r>
          </a:p>
          <a:p>
            <a:pPr marL="0" indent="0" algn="just" eaLnBrk="1" hangingPunct="1">
              <a:buFont typeface="Wingdings" pitchFamily="2" charset="2"/>
              <a:buNone/>
            </a:pPr>
            <a:r>
              <a:rPr lang="en-US" altLang="ar-IQ" sz="2400" i="1" dirty="0" smtClean="0">
                <a:latin typeface="Times New Roman" pitchFamily="18" charset="0"/>
                <a:cs typeface="Times New Roman" pitchFamily="18" charset="0"/>
              </a:rPr>
              <a:t> And as oxaloacetate depleted from the cytosol the shuttle would come to stop.     </a:t>
            </a:r>
          </a:p>
          <a:p>
            <a:pPr marL="0" indent="0" algn="just" eaLnBrk="1" hangingPunct="1">
              <a:buFont typeface="Wingdings" pitchFamily="2" charset="2"/>
              <a:buNone/>
            </a:pPr>
            <a:r>
              <a:rPr lang="en-US" altLang="ar-IQ" sz="2400" i="1" dirty="0" smtClean="0">
                <a:latin typeface="Times New Roman" pitchFamily="18" charset="0"/>
                <a:cs typeface="Times New Roman" pitchFamily="18" charset="0"/>
              </a:rPr>
              <a:t>      Another routes for transfer Oxaloacetate, which </a:t>
            </a:r>
            <a:r>
              <a:rPr lang="en-US" altLang="ar-IQ" sz="2400" b="1" i="1" dirty="0" smtClean="0">
                <a:latin typeface="Times New Roman" pitchFamily="18" charset="0"/>
                <a:cs typeface="Times New Roman" pitchFamily="18" charset="0"/>
              </a:rPr>
              <a:t>is </a:t>
            </a:r>
            <a:r>
              <a:rPr lang="en-US" altLang="ar-IQ" sz="2800" b="1" i="1" dirty="0" smtClean="0">
                <a:latin typeface="Times New Roman" pitchFamily="18" charset="0"/>
                <a:cs typeface="Times New Roman" pitchFamily="18" charset="0"/>
              </a:rPr>
              <a:t>either </a:t>
            </a:r>
          </a:p>
          <a:p>
            <a:pPr marL="0" indent="0" algn="just" eaLnBrk="1" hangingPunct="1">
              <a:buFont typeface="Wingdings" pitchFamily="2" charset="2"/>
              <a:buNone/>
            </a:pPr>
            <a:r>
              <a:rPr lang="en-US" altLang="ar-IQ" sz="2400" b="1" i="1" dirty="0" smtClean="0">
                <a:latin typeface="Times New Roman" pitchFamily="18" charset="0"/>
                <a:cs typeface="Times New Roman" pitchFamily="18" charset="0"/>
              </a:rPr>
              <a:t>1.Transamination.</a:t>
            </a:r>
          </a:p>
          <a:p>
            <a:pPr marL="0" indent="0" algn="just" eaLnBrk="1" hangingPunct="1">
              <a:buFont typeface="Wingdings" pitchFamily="2" charset="2"/>
              <a:buNone/>
            </a:pPr>
            <a:r>
              <a:rPr lang="en-US" altLang="ar-IQ" sz="2400" b="1" i="1" dirty="0" smtClean="0">
                <a:latin typeface="Times New Roman" pitchFamily="18" charset="0"/>
                <a:cs typeface="Times New Roman" pitchFamily="18" charset="0"/>
              </a:rPr>
              <a:t>2. Citrate-</a:t>
            </a:r>
            <a:r>
              <a:rPr lang="en-US" altLang="ar-IQ" sz="2400" b="1" i="1" dirty="0" err="1" smtClean="0">
                <a:latin typeface="Times New Roman" pitchFamily="18" charset="0"/>
                <a:cs typeface="Times New Roman" pitchFamily="18" charset="0"/>
              </a:rPr>
              <a:t>clevag</a:t>
            </a:r>
            <a:r>
              <a:rPr lang="en-US" altLang="ar-IQ" sz="2400" b="1" i="1" dirty="0" smtClean="0">
                <a:latin typeface="Times New Roman" pitchFamily="18" charset="0"/>
                <a:cs typeface="Times New Roman" pitchFamily="18" charset="0"/>
              </a:rPr>
              <a:t> enzyme.</a:t>
            </a:r>
          </a:p>
          <a:p>
            <a:pPr marL="0" indent="0" algn="just" eaLnBrk="1" hangingPunct="1">
              <a:buFont typeface="Wingdings" pitchFamily="2" charset="2"/>
              <a:buNone/>
            </a:pPr>
            <a:r>
              <a:rPr lang="en-US" altLang="ar-IQ" sz="2400" b="1" i="1" dirty="0" smtClean="0">
                <a:latin typeface="Times New Roman" pitchFamily="18" charset="0"/>
                <a:cs typeface="Times New Roman" pitchFamily="18" charset="0"/>
              </a:rPr>
              <a:t>3. Maleic enzyme</a:t>
            </a:r>
            <a:r>
              <a:rPr lang="en-US" altLang="ar-IQ" b="1" i="1"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73269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6A7A7C6-30E5-441C-A109-15081560D5EF}" type="slidenum">
              <a:rPr lang="en-US">
                <a:solidFill>
                  <a:srgbClr val="000000"/>
                </a:solidFill>
              </a:rPr>
              <a:pPr>
                <a:defRPr/>
              </a:pPr>
              <a:t>33</a:t>
            </a:fld>
            <a:endParaRPr lang="en-US">
              <a:solidFill>
                <a:srgbClr val="000000"/>
              </a:solidFill>
            </a:endParaRPr>
          </a:p>
        </p:txBody>
      </p:sp>
      <p:sp>
        <p:nvSpPr>
          <p:cNvPr id="23556" name="Rectangle 3"/>
          <p:cNvSpPr>
            <a:spLocks noGrp="1" noChangeArrowheads="1"/>
          </p:cNvSpPr>
          <p:nvPr>
            <p:ph type="body" idx="1"/>
          </p:nvPr>
        </p:nvSpPr>
        <p:spPr>
          <a:xfrm>
            <a:off x="395536" y="1340768"/>
            <a:ext cx="8291264" cy="4679032"/>
          </a:xfrm>
        </p:spPr>
        <p:txBody>
          <a:bodyPr/>
          <a:lstStyle/>
          <a:p>
            <a:pPr marL="0" indent="0" eaLnBrk="1" hangingPunct="1">
              <a:buFont typeface="Wingdings" pitchFamily="2" charset="2"/>
              <a:buNone/>
              <a:defRPr/>
            </a:pPr>
            <a:r>
              <a:rPr lang="en-US" altLang="ar-IQ" sz="2800" b="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Energy of glucose metabolism: </a:t>
            </a:r>
          </a:p>
          <a:p>
            <a:pPr marL="0" indent="0" eaLnBrk="1" hangingPunct="1">
              <a:buFont typeface="Wingdings" pitchFamily="2" charset="2"/>
              <a:buNone/>
              <a:defRPr/>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1-Anaerobic: Glucose      pyruvate        lactate          </a:t>
            </a:r>
            <a:r>
              <a:rPr lang="en-US" altLang="ar-IQ" sz="2400" b="1" i="1" dirty="0" smtClean="0">
                <a:latin typeface="Times New Roman" pitchFamily="18" charset="0"/>
                <a:cs typeface="Times New Roman" pitchFamily="18" charset="0"/>
              </a:rPr>
              <a:t>2</a:t>
            </a:r>
            <a:r>
              <a:rPr lang="en-US" altLang="ar-IQ" sz="2400" i="1" dirty="0" smtClean="0">
                <a:latin typeface="Times New Roman" pitchFamily="18" charset="0"/>
                <a:cs typeface="Times New Roman" pitchFamily="18" charset="0"/>
              </a:rPr>
              <a:t>mole ATP </a:t>
            </a: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a:t>
            </a: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2- Aerobic (When oxygen is not a limiting factor). </a:t>
            </a: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Pyruvate       acetyl CoA           </a:t>
            </a:r>
            <a:r>
              <a:rPr lang="en-US" altLang="ar-IQ" sz="2400" b="1" i="1" dirty="0" smtClean="0">
                <a:latin typeface="Times New Roman" pitchFamily="18" charset="0"/>
                <a:cs typeface="Times New Roman" pitchFamily="18" charset="0"/>
              </a:rPr>
              <a:t>3</a:t>
            </a:r>
            <a:r>
              <a:rPr lang="en-US" altLang="ar-IQ" sz="2400" i="1" dirty="0" smtClean="0">
                <a:latin typeface="Times New Roman" pitchFamily="18" charset="0"/>
                <a:cs typeface="Times New Roman" pitchFamily="18" charset="0"/>
              </a:rPr>
              <a:t>mole of ATP or 6mole/mole of          </a:t>
            </a:r>
          </a:p>
          <a:p>
            <a:pPr marL="0" indent="0" eaLnBrk="1" hangingPunct="1">
              <a:buFont typeface="Wingdings" pitchFamily="2" charset="2"/>
              <a:buNone/>
              <a:defRPr/>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glucose.</a:t>
            </a: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acetyl CoA         CO2+ H</a:t>
            </a:r>
            <a:r>
              <a:rPr lang="en-US" altLang="ar-IQ" sz="1800" i="1" dirty="0" smtClean="0">
                <a:latin typeface="Times New Roman" pitchFamily="18" charset="0"/>
                <a:cs typeface="Times New Roman" pitchFamily="18" charset="0"/>
              </a:rPr>
              <a:t>2</a:t>
            </a:r>
            <a:r>
              <a:rPr lang="en-US" altLang="ar-IQ" sz="2400" i="1" dirty="0" smtClean="0">
                <a:latin typeface="Times New Roman" pitchFamily="18" charset="0"/>
                <a:cs typeface="Times New Roman" pitchFamily="18" charset="0"/>
              </a:rPr>
              <a:t>O           12mole of ATP or 24 mole.        </a:t>
            </a:r>
          </a:p>
          <a:p>
            <a:pPr marL="0" indent="0" algn="ctr" eaLnBrk="1" hangingPunct="1">
              <a:buFont typeface="Wingdings" pitchFamily="2" charset="2"/>
              <a:buNone/>
              <a:defRPr/>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2 + 24 + 6 = 32mole of ATP + 4mole of ATP from</a:t>
            </a:r>
          </a:p>
          <a:p>
            <a:pPr marL="0" indent="0" algn="ctr" eaLnBrk="1" hangingPunct="1">
              <a:buFont typeface="Wingdings" pitchFamily="2" charset="2"/>
              <a:buNone/>
              <a:defRPr/>
            </a:pPr>
            <a:r>
              <a:rPr lang="en-US" altLang="ar-IQ" sz="2400" i="1" dirty="0" smtClean="0">
                <a:latin typeface="Times New Roman" pitchFamily="18" charset="0"/>
                <a:cs typeface="Times New Roman" pitchFamily="18" charset="0"/>
              </a:rPr>
              <a:t> glycerol-P shuttle or</a:t>
            </a: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6 mole from malate shuttle So</a:t>
            </a:r>
          </a:p>
          <a:p>
            <a:pPr marL="0" indent="0" eaLnBrk="1" hangingPunct="1">
              <a:buFont typeface="Wingdings" pitchFamily="2" charset="2"/>
              <a:buNone/>
              <a:defRPr/>
            </a:pPr>
            <a:r>
              <a:rPr lang="en-US" altLang="ar-IQ" sz="2400" b="1" i="1" dirty="0">
                <a:solidFill>
                  <a:srgbClr val="FC0E08"/>
                </a:solidFill>
                <a:latin typeface="Times New Roman" pitchFamily="18" charset="0"/>
                <a:cs typeface="Times New Roman" pitchFamily="18" charset="0"/>
              </a:rPr>
              <a:t> </a:t>
            </a:r>
            <a:r>
              <a:rPr lang="en-US" altLang="ar-IQ" sz="2400" b="1" i="1" dirty="0" smtClean="0">
                <a:solidFill>
                  <a:srgbClr val="FC0E08"/>
                </a:solidFill>
                <a:latin typeface="Times New Roman" pitchFamily="18" charset="0"/>
                <a:cs typeface="Times New Roman" pitchFamily="18" charset="0"/>
              </a:rPr>
              <a:t>                total amount of energy either 36 or 38mole</a:t>
            </a:r>
            <a:r>
              <a:rPr lang="en-US" altLang="ar-IQ" sz="2400" b="1" dirty="0" smtClean="0">
                <a:solidFill>
                  <a:srgbClr val="FC0E08"/>
                </a:solidFill>
                <a:latin typeface="Times New Roman" pitchFamily="18" charset="0"/>
                <a:cs typeface="Times New Roman" pitchFamily="18" charset="0"/>
              </a:rPr>
              <a:t>.</a:t>
            </a:r>
            <a:r>
              <a:rPr lang="en-US" altLang="ar-IQ" sz="2400" b="1" dirty="0" smtClean="0">
                <a:latin typeface="Times New Roman" pitchFamily="18" charset="0"/>
                <a:cs typeface="Times New Roman" pitchFamily="18" charset="0"/>
              </a:rPr>
              <a:t> </a:t>
            </a:r>
          </a:p>
          <a:p>
            <a:pPr algn="just" eaLnBrk="1" hangingPunct="1">
              <a:buFont typeface="Wingdings" pitchFamily="2" charset="2"/>
              <a:buNone/>
              <a:defRPr/>
            </a:pPr>
            <a:r>
              <a:rPr lang="en-US" altLang="ar-IQ" sz="2400" dirty="0" smtClean="0">
                <a:latin typeface="Times New Roman" pitchFamily="18" charset="0"/>
                <a:cs typeface="Times New Roman" pitchFamily="18" charset="0"/>
              </a:rPr>
              <a:t>  </a:t>
            </a:r>
            <a:r>
              <a:rPr lang="en-US" altLang="ar-IQ" sz="2400" dirty="0" smtClean="0">
                <a:solidFill>
                  <a:schemeClr val="bg1"/>
                </a:solidFill>
                <a:latin typeface="Times New Roman" pitchFamily="18" charset="0"/>
                <a:cs typeface="Times New Roman" pitchFamily="18" charset="0"/>
              </a:rPr>
              <a:t>d</a:t>
            </a:r>
          </a:p>
        </p:txBody>
      </p:sp>
      <p:sp>
        <p:nvSpPr>
          <p:cNvPr id="33797" name="Line 4"/>
          <p:cNvSpPr>
            <a:spLocks noChangeShapeType="1"/>
          </p:cNvSpPr>
          <p:nvPr/>
        </p:nvSpPr>
        <p:spPr bwMode="auto">
          <a:xfrm>
            <a:off x="6660232" y="2132856"/>
            <a:ext cx="4333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798" name="Line 5"/>
          <p:cNvSpPr>
            <a:spLocks noChangeShapeType="1"/>
          </p:cNvSpPr>
          <p:nvPr/>
        </p:nvSpPr>
        <p:spPr bwMode="auto">
          <a:xfrm>
            <a:off x="5076056" y="2132856"/>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799" name="Line 6"/>
          <p:cNvSpPr>
            <a:spLocks noChangeShapeType="1"/>
          </p:cNvSpPr>
          <p:nvPr/>
        </p:nvSpPr>
        <p:spPr bwMode="auto">
          <a:xfrm>
            <a:off x="3563888" y="2132856"/>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0" name="Line 8"/>
          <p:cNvSpPr>
            <a:spLocks noChangeShapeType="1"/>
          </p:cNvSpPr>
          <p:nvPr/>
        </p:nvSpPr>
        <p:spPr bwMode="auto">
          <a:xfrm>
            <a:off x="3995936" y="342900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1" name="Line 9"/>
          <p:cNvSpPr>
            <a:spLocks noChangeShapeType="1"/>
          </p:cNvSpPr>
          <p:nvPr/>
        </p:nvSpPr>
        <p:spPr bwMode="auto">
          <a:xfrm>
            <a:off x="2051720" y="3429000"/>
            <a:ext cx="344697" cy="12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2" name="Line 11"/>
          <p:cNvSpPr>
            <a:spLocks noChangeShapeType="1"/>
          </p:cNvSpPr>
          <p:nvPr/>
        </p:nvSpPr>
        <p:spPr bwMode="auto">
          <a:xfrm flipV="1">
            <a:off x="2267744" y="4293096"/>
            <a:ext cx="469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3" name="Line 12"/>
          <p:cNvSpPr>
            <a:spLocks noChangeShapeType="1"/>
          </p:cNvSpPr>
          <p:nvPr/>
        </p:nvSpPr>
        <p:spPr bwMode="auto">
          <a:xfrm flipV="1">
            <a:off x="4427984" y="4293096"/>
            <a:ext cx="5760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96652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1FE0E85-1DBE-42B3-BC1B-D4E3B3B4D20C}" type="slidenum">
              <a:rPr lang="en-US">
                <a:solidFill>
                  <a:srgbClr val="000000"/>
                </a:solidFill>
              </a:rPr>
              <a:pPr>
                <a:defRPr/>
              </a:pPr>
              <a:t>34</a:t>
            </a:fld>
            <a:endParaRPr lang="en-US">
              <a:solidFill>
                <a:srgbClr val="000000"/>
              </a:solidFill>
            </a:endParaRPr>
          </a:p>
        </p:txBody>
      </p:sp>
      <p:sp>
        <p:nvSpPr>
          <p:cNvPr id="24580" name="Content Placeholder 7"/>
          <p:cNvSpPr>
            <a:spLocks noGrp="1"/>
          </p:cNvSpPr>
          <p:nvPr>
            <p:ph idx="1"/>
          </p:nvPr>
        </p:nvSpPr>
        <p:spPr>
          <a:xfrm>
            <a:off x="395536" y="1340768"/>
            <a:ext cx="8172202" cy="4650457"/>
          </a:xfrm>
        </p:spPr>
        <p:txBody>
          <a:bodyPr/>
          <a:lstStyle/>
          <a:p>
            <a:pPr marL="0" indent="0" eaLnBrk="1" hangingPunct="1">
              <a:buFont typeface="Wingdings" pitchFamily="2" charset="2"/>
              <a:buNone/>
              <a:defRPr/>
            </a:pPr>
            <a:r>
              <a:rPr lang="en-US" altLang="ar-IQ" sz="2800" b="1" dirty="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Citric acid cycle: </a:t>
            </a:r>
            <a:r>
              <a:rPr lang="en-US" altLang="ar-IQ" sz="2800" b="1" u="sng" dirty="0" smtClean="0">
                <a:latin typeface="Times New Roman" pitchFamily="18" charset="0"/>
                <a:cs typeface="Times New Roman" pitchFamily="18" charset="0"/>
              </a:rPr>
              <a:t/>
            </a:r>
            <a:br>
              <a:rPr lang="en-US" altLang="ar-IQ" sz="2800" b="1" u="sng" dirty="0" smtClean="0">
                <a:latin typeface="Times New Roman" pitchFamily="18" charset="0"/>
                <a:cs typeface="Times New Roman" pitchFamily="18" charset="0"/>
              </a:rPr>
            </a:br>
            <a:r>
              <a:rPr lang="en-US" altLang="ar-IQ" sz="2800" b="1"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Also known as Krebs cycle or tricarboxylic acid cycle, consist of series of reactions in which the acetate component in a Acetyl CoA is degraded to CO  +H  O . It is oxygen dependent and not occur under an aerobic conditions.  </a:t>
            </a:r>
          </a:p>
          <a:p>
            <a:pPr eaLnBrk="1" hangingPunct="1">
              <a:defRPr/>
            </a:pPr>
            <a:endParaRPr lang="en-US" altLang="ar-IQ" sz="2400" i="1" dirty="0" smtClean="0">
              <a:latin typeface="Times New Roman" pitchFamily="18" charset="0"/>
              <a:cs typeface="Times New Roman" pitchFamily="18" charset="0"/>
            </a:endParaRP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High levels of NADH inhibit the enzymes. </a:t>
            </a:r>
          </a:p>
          <a:p>
            <a:pPr eaLnBrk="1" hangingPunct="1">
              <a:defRPr/>
            </a:pPr>
            <a:r>
              <a:rPr lang="en-US" altLang="ar-IQ" i="1" dirty="0" smtClean="0"/>
              <a:t> </a:t>
            </a:r>
            <a:endParaRPr lang="en-US" altLang="ar-IQ" sz="2400" i="1" dirty="0" smtClean="0">
              <a:latin typeface="Times New Roman" pitchFamily="18" charset="0"/>
              <a:cs typeface="Times New Roman" pitchFamily="18" charset="0"/>
            </a:endParaRP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The enzyme aconitase catalyze the both reaction , the removal and addition of water</a:t>
            </a:r>
            <a:r>
              <a:rPr lang="en-US" altLang="ar-IQ" sz="2400" dirty="0" smtClean="0">
                <a:latin typeface="Times New Roman" pitchFamily="18" charset="0"/>
                <a:cs typeface="Times New Roman" pitchFamily="18" charset="0"/>
              </a:rPr>
              <a:t>.</a:t>
            </a:r>
          </a:p>
        </p:txBody>
      </p:sp>
      <p:pic>
        <p:nvPicPr>
          <p:cNvPr id="34821"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3038" y="3005138"/>
            <a:ext cx="10477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3038" y="3038475"/>
            <a:ext cx="104775"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3"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7" y="3429001"/>
            <a:ext cx="7880995"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750" y="4365104"/>
            <a:ext cx="7921625"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5723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67544" y="1600200"/>
            <a:ext cx="8066856" cy="4419600"/>
          </a:xfrm>
        </p:spPr>
        <p:txBody>
          <a:bodyPr/>
          <a:lstStyle/>
          <a:p>
            <a:pPr marL="0" indent="0">
              <a:buNone/>
            </a:pPr>
            <a:r>
              <a:rPr lang="en-US" altLang="ar-IQ" sz="2400" i="1" dirty="0" smtClean="0">
                <a:latin typeface="Times New Roman" pitchFamily="18" charset="0"/>
                <a:cs typeface="Times New Roman" pitchFamily="18" charset="0"/>
              </a:rPr>
              <a:t>3-oxidation of </a:t>
            </a:r>
            <a:r>
              <a:rPr lang="en-US" altLang="ar-IQ" sz="2400" i="1" dirty="0" err="1" smtClean="0">
                <a:latin typeface="Times New Roman" pitchFamily="18" charset="0"/>
                <a:cs typeface="Times New Roman" pitchFamily="18" charset="0"/>
              </a:rPr>
              <a:t>isocitrate</a:t>
            </a:r>
            <a:r>
              <a:rPr lang="en-US" altLang="ar-IQ" sz="2400" i="1" dirty="0" smtClean="0">
                <a:latin typeface="Times New Roman" pitchFamily="18" charset="0"/>
                <a:cs typeface="Times New Roman" pitchFamily="18" charset="0"/>
              </a:rPr>
              <a:t> to α-ketoglutarate by    </a:t>
            </a:r>
          </a:p>
          <a:p>
            <a:pPr marL="0" indent="0">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isocitratedehydrogenase. </a:t>
            </a:r>
          </a:p>
          <a:p>
            <a:endParaRPr lang="en-US" altLang="ar-IQ" sz="2400" i="1" dirty="0" smtClean="0">
              <a:latin typeface="Times New Roman" pitchFamily="18" charset="0"/>
              <a:cs typeface="Times New Roman" pitchFamily="18" charset="0"/>
            </a:endParaRPr>
          </a:p>
          <a:p>
            <a:endParaRPr lang="en-US" altLang="ar-IQ" sz="2400" i="1" dirty="0" smtClean="0">
              <a:latin typeface="Times New Roman" pitchFamily="18" charset="0"/>
              <a:cs typeface="Times New Roman" pitchFamily="18" charset="0"/>
            </a:endParaRPr>
          </a:p>
          <a:p>
            <a:endParaRPr lang="en-US" altLang="ar-IQ" sz="2400" i="1" dirty="0" smtClean="0">
              <a:latin typeface="Times New Roman" pitchFamily="18" charset="0"/>
              <a:cs typeface="Times New Roman" pitchFamily="18" charset="0"/>
            </a:endParaRPr>
          </a:p>
          <a:p>
            <a:r>
              <a:rPr lang="en-US" altLang="ar-IQ" sz="2400" i="1" dirty="0" smtClean="0">
                <a:latin typeface="Times New Roman" pitchFamily="18" charset="0"/>
                <a:cs typeface="Times New Roman" pitchFamily="18" charset="0"/>
              </a:rPr>
              <a:t>Multi enzyme system called  α.</a:t>
            </a:r>
            <a:r>
              <a:rPr lang="en-US" altLang="ar-IQ" sz="2400" i="1" dirty="0" err="1" smtClean="0">
                <a:latin typeface="Times New Roman" pitchFamily="18" charset="0"/>
                <a:cs typeface="Times New Roman" pitchFamily="18" charset="0"/>
              </a:rPr>
              <a:t>K.glutarate</a:t>
            </a:r>
            <a:r>
              <a:rPr lang="en-US" altLang="ar-IQ" sz="2400" i="1" dirty="0" smtClean="0">
                <a:latin typeface="Times New Roman" pitchFamily="18" charset="0"/>
                <a:cs typeface="Times New Roman" pitchFamily="18" charset="0"/>
              </a:rPr>
              <a:t> dehydrogenase.  </a:t>
            </a:r>
          </a:p>
        </p:txBody>
      </p:sp>
      <p:pic>
        <p:nvPicPr>
          <p:cNvPr id="3584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2420938"/>
            <a:ext cx="8101012"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5"/>
          <p:cNvPicPr>
            <a:picLocks noChangeAspect="1" noChangeArrowheads="1"/>
          </p:cNvPicPr>
          <p:nvPr/>
        </p:nvPicPr>
        <p:blipFill>
          <a:blip r:embed="rId3" cstate="print">
            <a:lum bright="20000"/>
            <a:extLst>
              <a:ext uri="{28A0092B-C50C-407E-A947-70E740481C1C}">
                <a14:useLocalDpi xmlns:a14="http://schemas.microsoft.com/office/drawing/2010/main" xmlns="" val="0"/>
              </a:ext>
            </a:extLst>
          </a:blip>
          <a:srcRect/>
          <a:stretch>
            <a:fillRect/>
          </a:stretch>
        </p:blipFill>
        <p:spPr bwMode="auto">
          <a:xfrm>
            <a:off x="468313" y="2897188"/>
            <a:ext cx="799147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750" y="4149725"/>
            <a:ext cx="7956550"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4213" y="4581525"/>
            <a:ext cx="36004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188" y="5013325"/>
            <a:ext cx="7848600"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61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a:defRPr/>
            </a:pPr>
            <a:endParaRPr lang="en-US" altLang="ar-IQ" dirty="0" smtClean="0"/>
          </a:p>
          <a:p>
            <a:pPr>
              <a:defRPr/>
            </a:pPr>
            <a:endParaRPr lang="en-US" altLang="ar-IQ" dirty="0" smtClean="0"/>
          </a:p>
          <a:p>
            <a:pPr>
              <a:defRPr/>
            </a:pPr>
            <a:endParaRPr lang="en-US" altLang="ar-IQ" dirty="0" smtClean="0"/>
          </a:p>
          <a:p>
            <a:pPr algn="just">
              <a:defRPr/>
            </a:pPr>
            <a:endParaRPr lang="en-US" altLang="ar-IQ" sz="2400" dirty="0" smtClean="0">
              <a:latin typeface="Times New Roman" pitchFamily="18" charset="0"/>
              <a:cs typeface="Times New Roman" pitchFamily="18" charset="0"/>
            </a:endParaRPr>
          </a:p>
          <a:p>
            <a:pPr marL="0" indent="0" algn="just">
              <a:buFont typeface="Wingdings" pitchFamily="2" charset="2"/>
              <a:buNone/>
              <a:defRPr/>
            </a:pPr>
            <a:r>
              <a:rPr lang="en-US" altLang="ar-IQ" sz="24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The source of acetate of acetyl CoA is derived from</a:t>
            </a:r>
          </a:p>
          <a:p>
            <a:pPr marL="0" indent="0" algn="just">
              <a:buFont typeface="Wingdings" pitchFamily="2" charset="2"/>
              <a:buNone/>
              <a:defRPr/>
            </a:pPr>
            <a:r>
              <a:rPr lang="en-US" altLang="ar-IQ" sz="2400" b="1" i="1" dirty="0" smtClean="0">
                <a:latin typeface="Times New Roman" pitchFamily="18" charset="0"/>
                <a:cs typeface="Times New Roman" pitchFamily="18" charset="0"/>
              </a:rPr>
              <a:t> </a:t>
            </a:r>
            <a:r>
              <a:rPr lang="en-US" altLang="ar-IQ" sz="2800" b="1" i="1" dirty="0" smtClean="0">
                <a:latin typeface="Times New Roman" pitchFamily="18" charset="0"/>
                <a:cs typeface="Times New Roman" pitchFamily="18" charset="0"/>
              </a:rPr>
              <a:t>1.Fattyacid. </a:t>
            </a:r>
          </a:p>
          <a:p>
            <a:pPr marL="0" indent="0" algn="just">
              <a:buFont typeface="Wingdings" pitchFamily="2" charset="2"/>
              <a:buNone/>
              <a:defRPr/>
            </a:pPr>
            <a:r>
              <a:rPr lang="en-US" altLang="ar-IQ" sz="2800" b="1" i="1" dirty="0" smtClean="0">
                <a:latin typeface="Times New Roman" pitchFamily="18" charset="0"/>
                <a:cs typeface="Times New Roman" pitchFamily="18" charset="0"/>
              </a:rPr>
              <a:t> 2. Pyruvate. </a:t>
            </a:r>
          </a:p>
          <a:p>
            <a:pPr marL="0" indent="0" algn="just">
              <a:buFont typeface="Wingdings" pitchFamily="2" charset="2"/>
              <a:buNone/>
              <a:defRPr/>
            </a:pPr>
            <a:r>
              <a:rPr lang="en-US" altLang="ar-IQ" sz="2800" b="1" i="1" dirty="0" smtClean="0">
                <a:latin typeface="Times New Roman" pitchFamily="18" charset="0"/>
                <a:cs typeface="Times New Roman" pitchFamily="18" charset="0"/>
              </a:rPr>
              <a:t> 3.Amino acid</a:t>
            </a:r>
            <a:r>
              <a:rPr lang="en-US" altLang="ar-IQ" sz="2400" b="1" i="1" dirty="0" smtClean="0">
                <a:latin typeface="Times New Roman" pitchFamily="18" charset="0"/>
                <a:cs typeface="Times New Roman" pitchFamily="18" charset="0"/>
              </a:rPr>
              <a:t>.</a:t>
            </a:r>
          </a:p>
        </p:txBody>
      </p:sp>
      <p:pic>
        <p:nvPicPr>
          <p:cNvPr id="3686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88" y="1773238"/>
            <a:ext cx="774065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2924175"/>
            <a:ext cx="8135937"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1761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5068A0F9-D984-43AD-AA89-4771FBD85345}" type="slidenum">
              <a:rPr lang="en-US" smtClean="0">
                <a:solidFill>
                  <a:srgbClr val="000000"/>
                </a:solidFill>
              </a:rPr>
              <a:pPr>
                <a:defRPr/>
              </a:pPr>
              <a:t>37</a:t>
            </a:fld>
            <a:endParaRPr lang="en-US">
              <a:solidFill>
                <a:srgbClr val="000000"/>
              </a:solidFill>
            </a:endParaRPr>
          </a:p>
        </p:txBody>
      </p:sp>
      <p:pic>
        <p:nvPicPr>
          <p:cNvPr id="3789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900113" y="1412875"/>
            <a:ext cx="7488237" cy="460692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893" name="مستطيل 4"/>
          <p:cNvSpPr>
            <a:spLocks noChangeArrowheads="1"/>
          </p:cNvSpPr>
          <p:nvPr/>
        </p:nvSpPr>
        <p:spPr bwMode="auto">
          <a:xfrm>
            <a:off x="3276600" y="3408363"/>
            <a:ext cx="26209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9pPr>
          </a:lstStyle>
          <a:p>
            <a:pPr algn="l" rtl="0" eaLnBrk="1" fontAlgn="base" hangingPunct="1">
              <a:spcBef>
                <a:spcPct val="0"/>
              </a:spcBef>
              <a:spcAft>
                <a:spcPct val="0"/>
              </a:spcAft>
              <a:buClrTx/>
              <a:buSzTx/>
              <a:buFontTx/>
              <a:buNone/>
            </a:pPr>
            <a:r>
              <a:rPr lang="en-US" altLang="ar-IQ" sz="4000" dirty="0" smtClean="0">
                <a:solidFill>
                  <a:srgbClr val="000000"/>
                </a:solidFill>
                <a:latin typeface="Times New Roman" pitchFamily="18" charset="0"/>
                <a:cs typeface="Times New Roman" pitchFamily="18" charset="0"/>
              </a:rPr>
              <a:t>Krebs cycle</a:t>
            </a:r>
            <a:endParaRPr lang="ar-IQ" altLang="ar-IQ" sz="4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83566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1" y="1268760"/>
            <a:ext cx="3960441" cy="792088"/>
          </a:xfrm>
        </p:spPr>
        <p:txBody>
          <a:bodyPr>
            <a:normAutofit/>
          </a:bodyPr>
          <a:lstStyle/>
          <a:p>
            <a:r>
              <a:rPr lang="en-US" sz="2800" b="1" i="1" u="sng" dirty="0" smtClean="0">
                <a:solidFill>
                  <a:srgbClr val="FF0000"/>
                </a:solidFill>
              </a:rPr>
              <a:t>Inhibitors of C. A. C</a:t>
            </a:r>
            <a:endParaRPr lang="ar-IQ" sz="2800" b="1" i="1" u="sng" dirty="0">
              <a:solidFill>
                <a:srgbClr val="FF0000"/>
              </a:solidFill>
            </a:endParaRPr>
          </a:p>
        </p:txBody>
      </p:sp>
      <p:sp>
        <p:nvSpPr>
          <p:cNvPr id="3" name="عنصر نائب للمحتوى 2"/>
          <p:cNvSpPr>
            <a:spLocks noGrp="1"/>
          </p:cNvSpPr>
          <p:nvPr>
            <p:ph idx="1"/>
          </p:nvPr>
        </p:nvSpPr>
        <p:spPr>
          <a:xfrm>
            <a:off x="611560" y="2060848"/>
            <a:ext cx="8103304" cy="4392488"/>
          </a:xfrm>
        </p:spPr>
        <p:txBody>
          <a:bodyPr>
            <a:normAutofit/>
          </a:bodyPr>
          <a:lstStyle/>
          <a:p>
            <a:pPr algn="l">
              <a:buNone/>
            </a:pPr>
            <a:r>
              <a:rPr lang="en-US" sz="2000" b="1" i="1" u="sng" dirty="0" smtClean="0"/>
              <a:t>1-Fluoroacetate</a:t>
            </a:r>
            <a:r>
              <a:rPr lang="en-US" sz="2000" i="1" dirty="0" smtClean="0"/>
              <a:t>:</a:t>
            </a:r>
          </a:p>
          <a:p>
            <a:pPr algn="l">
              <a:buNone/>
            </a:pPr>
            <a:r>
              <a:rPr lang="en-US" sz="2000" dirty="0" smtClean="0"/>
              <a:t>       </a:t>
            </a:r>
            <a:r>
              <a:rPr lang="en-US" sz="2000" i="1" dirty="0" smtClean="0"/>
              <a:t>Inhibit the enzyme aconitase that catalyzes the reaction.</a:t>
            </a:r>
          </a:p>
          <a:p>
            <a:pPr algn="l">
              <a:buNone/>
            </a:pPr>
            <a:r>
              <a:rPr lang="en-US" sz="2000" b="1" i="1" dirty="0" smtClean="0">
                <a:solidFill>
                  <a:srgbClr val="002060"/>
                </a:solidFill>
              </a:rPr>
              <a:t>Citrate ↔ cis-aconitate</a:t>
            </a:r>
            <a:r>
              <a:rPr lang="en-US" sz="2000" i="1" dirty="0" smtClean="0"/>
              <a:t>.</a:t>
            </a:r>
          </a:p>
          <a:p>
            <a:pPr algn="l">
              <a:buNone/>
            </a:pPr>
            <a:r>
              <a:rPr lang="en-US" sz="2000" b="1" i="1" u="sng" dirty="0" smtClean="0"/>
              <a:t>2-Aresenite</a:t>
            </a:r>
          </a:p>
          <a:p>
            <a:pPr algn="l">
              <a:buNone/>
            </a:pPr>
            <a:r>
              <a:rPr lang="ar-IQ" sz="2000" dirty="0" smtClean="0"/>
              <a:t>    </a:t>
            </a:r>
            <a:r>
              <a:rPr lang="en-US" sz="2000" dirty="0" smtClean="0"/>
              <a:t>      </a:t>
            </a:r>
            <a:r>
              <a:rPr lang="en-US" sz="2000" i="1" dirty="0" smtClean="0"/>
              <a:t>Inhibit the enzyme </a:t>
            </a:r>
            <a:r>
              <a:rPr lang="el-GR" sz="2000" i="1" dirty="0" smtClean="0"/>
              <a:t>α</a:t>
            </a:r>
            <a:r>
              <a:rPr lang="en-US" sz="2000" i="1" dirty="0" smtClean="0"/>
              <a:t>-ketoglutarate dehydrogenase complex. Which catalyzes the following reaction.</a:t>
            </a:r>
          </a:p>
          <a:p>
            <a:pPr algn="l">
              <a:buNone/>
            </a:pPr>
            <a:r>
              <a:rPr lang="en-US" sz="2000" b="1" i="1" dirty="0" smtClean="0"/>
              <a:t>   α-ketoglutarate -----→ SuccinylCoA</a:t>
            </a:r>
            <a:r>
              <a:rPr lang="en-US" b="1" dirty="0" smtClean="0"/>
              <a:t>.</a:t>
            </a:r>
            <a:endParaRPr lang="ar-IQ" b="1" dirty="0"/>
          </a:p>
        </p:txBody>
      </p:sp>
      <p:sp>
        <p:nvSpPr>
          <p:cNvPr id="5" name="Rectangle 4"/>
          <p:cNvSpPr/>
          <p:nvPr/>
        </p:nvSpPr>
        <p:spPr>
          <a:xfrm>
            <a:off x="539551" y="4869160"/>
            <a:ext cx="8175314" cy="1015663"/>
          </a:xfrm>
          <a:prstGeom prst="rect">
            <a:avLst/>
          </a:prstGeom>
        </p:spPr>
        <p:txBody>
          <a:bodyPr wrap="square">
            <a:spAutoFit/>
          </a:bodyPr>
          <a:lstStyle/>
          <a:p>
            <a:pPr algn="l">
              <a:buNone/>
            </a:pPr>
            <a:r>
              <a:rPr lang="en-US" sz="2000" b="1" i="1" u="sng" dirty="0"/>
              <a:t>3-Malonate:</a:t>
            </a:r>
          </a:p>
          <a:p>
            <a:pPr algn="l">
              <a:buNone/>
            </a:pPr>
            <a:r>
              <a:rPr lang="en-US" sz="2000" dirty="0"/>
              <a:t>    </a:t>
            </a:r>
            <a:r>
              <a:rPr lang="en-US" i="1" dirty="0"/>
              <a:t>Inhibit the enzyme </a:t>
            </a:r>
            <a:r>
              <a:rPr lang="en-US" b="1" i="1" dirty="0"/>
              <a:t>succinate dehydrogenase</a:t>
            </a:r>
            <a:r>
              <a:rPr lang="en-US" i="1" dirty="0"/>
              <a:t> which catalyzes the </a:t>
            </a:r>
            <a:r>
              <a:rPr lang="en-US" i="1" dirty="0" smtClean="0"/>
              <a:t>reaction.</a:t>
            </a:r>
            <a:endParaRPr lang="en-US" i="1" dirty="0"/>
          </a:p>
          <a:p>
            <a:pPr algn="l">
              <a:buNone/>
            </a:pPr>
            <a:r>
              <a:rPr lang="en-US" sz="2000" b="1" i="1" dirty="0" smtClean="0"/>
              <a:t>     Succinate </a:t>
            </a:r>
            <a:r>
              <a:rPr lang="en-US" sz="2000" b="1" i="1" dirty="0"/>
              <a:t>↔ fumarate</a:t>
            </a:r>
            <a:r>
              <a:rPr lang="en-US" b="1" i="1" dirty="0"/>
              <a:t>.</a:t>
            </a:r>
            <a:endParaRPr lang="ar-IQ" b="1" i="1" dirty="0"/>
          </a:p>
        </p:txBody>
      </p:sp>
    </p:spTree>
    <p:extLst>
      <p:ext uri="{BB962C8B-B14F-4D97-AF65-F5344CB8AC3E}">
        <p14:creationId xmlns:p14="http://schemas.microsoft.com/office/powerpoint/2010/main" xmlns="" val="1724460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052736"/>
            <a:ext cx="5328592" cy="1512168"/>
          </a:xfrm>
        </p:spPr>
        <p:txBody>
          <a:bodyPr/>
          <a:lstStyle/>
          <a:p>
            <a:r>
              <a:rPr lang="en-US" sz="2800" b="1" i="1" u="sng" dirty="0" smtClean="0">
                <a:solidFill>
                  <a:srgbClr val="FF0000"/>
                </a:solidFill>
              </a:rPr>
              <a:t>Vitamins play a role in C.A.C</a:t>
            </a:r>
            <a:r>
              <a:rPr lang="en-US" sz="2800" dirty="0" smtClean="0"/>
              <a:t>	</a:t>
            </a:r>
            <a:endParaRPr lang="ar-IQ" sz="2800" dirty="0"/>
          </a:p>
        </p:txBody>
      </p:sp>
      <p:sp>
        <p:nvSpPr>
          <p:cNvPr id="3" name="عنصر نائب للمحتوى 2"/>
          <p:cNvSpPr>
            <a:spLocks noGrp="1"/>
          </p:cNvSpPr>
          <p:nvPr>
            <p:ph idx="1"/>
          </p:nvPr>
        </p:nvSpPr>
        <p:spPr>
          <a:xfrm>
            <a:off x="539552" y="2204864"/>
            <a:ext cx="7994848" cy="3814936"/>
          </a:xfrm>
        </p:spPr>
        <p:txBody>
          <a:bodyPr>
            <a:normAutofit fontScale="70000" lnSpcReduction="20000"/>
          </a:bodyPr>
          <a:lstStyle/>
          <a:p>
            <a:pPr algn="l">
              <a:buNone/>
            </a:pPr>
            <a:r>
              <a:rPr lang="en-US" b="1" i="1" u="sng" dirty="0" smtClean="0"/>
              <a:t>1-Riboflavin:</a:t>
            </a:r>
            <a:r>
              <a:rPr lang="en-US" dirty="0" smtClean="0"/>
              <a:t>  </a:t>
            </a:r>
            <a:r>
              <a:rPr lang="en-US" sz="2800" i="1" dirty="0" smtClean="0"/>
              <a:t>In(FAD) ,Is a cofactor for succinate dehydrogenase</a:t>
            </a:r>
            <a:r>
              <a:rPr lang="en-US" i="1" dirty="0" smtClean="0"/>
              <a:t>.</a:t>
            </a:r>
          </a:p>
          <a:p>
            <a:pPr algn="l">
              <a:buNone/>
            </a:pPr>
            <a:r>
              <a:rPr lang="en-US" i="1" dirty="0" smtClean="0"/>
              <a:t>  </a:t>
            </a:r>
          </a:p>
          <a:p>
            <a:pPr algn="l">
              <a:buNone/>
            </a:pPr>
            <a:r>
              <a:rPr lang="en-US" b="1" i="1" u="sng" dirty="0" smtClean="0"/>
              <a:t>2-Niacin</a:t>
            </a:r>
            <a:r>
              <a:rPr lang="en-US" sz="3100" b="1" i="1" u="sng" dirty="0" smtClean="0"/>
              <a:t>:</a:t>
            </a:r>
            <a:r>
              <a:rPr lang="en-US" sz="3100" i="1" dirty="0" smtClean="0"/>
              <a:t>(NAD) , The electron acceptor isocitrate   </a:t>
            </a:r>
          </a:p>
          <a:p>
            <a:pPr algn="l">
              <a:buNone/>
            </a:pPr>
            <a:r>
              <a:rPr lang="en-US" sz="3100" i="1" dirty="0"/>
              <a:t> </a:t>
            </a:r>
            <a:r>
              <a:rPr lang="en-US" sz="3100" i="1" dirty="0" smtClean="0"/>
              <a:t>                    dehydrogenase, </a:t>
            </a:r>
            <a:r>
              <a:rPr lang="el-GR" sz="3100" i="1" dirty="0" smtClean="0"/>
              <a:t>α</a:t>
            </a:r>
            <a:r>
              <a:rPr lang="en-US" sz="3100" i="1" dirty="0" smtClean="0"/>
              <a:t>-ketoglutarate dehydrogenase,   </a:t>
            </a:r>
          </a:p>
          <a:p>
            <a:pPr algn="l">
              <a:buNone/>
            </a:pPr>
            <a:r>
              <a:rPr lang="en-US" sz="3100" i="1" dirty="0" smtClean="0"/>
              <a:t>                     and malate dehydrogenase. </a:t>
            </a:r>
          </a:p>
          <a:p>
            <a:pPr algn="l">
              <a:buNone/>
            </a:pPr>
            <a:r>
              <a:rPr lang="en-US" i="1" dirty="0" smtClean="0"/>
              <a:t> </a:t>
            </a:r>
          </a:p>
          <a:p>
            <a:pPr algn="l">
              <a:buNone/>
            </a:pPr>
            <a:r>
              <a:rPr lang="en-US" b="1" i="1" u="sng" dirty="0" smtClean="0"/>
              <a:t>3-Thiamin:</a:t>
            </a:r>
            <a:r>
              <a:rPr lang="en-US" i="1" dirty="0" smtClean="0"/>
              <a:t> </a:t>
            </a:r>
            <a:r>
              <a:rPr lang="en-US" sz="3100" i="1" dirty="0" smtClean="0"/>
              <a:t>(vit. B₁) as coenzyme for </a:t>
            </a:r>
            <a:r>
              <a:rPr lang="en-US" sz="3100" i="1" dirty="0" err="1" smtClean="0"/>
              <a:t>decarboxylation</a:t>
            </a:r>
            <a:r>
              <a:rPr lang="en-US" sz="3100" i="1" dirty="0" smtClean="0"/>
              <a:t> in the </a:t>
            </a:r>
            <a:r>
              <a:rPr lang="el-GR" sz="3100" i="1" dirty="0" smtClean="0"/>
              <a:t>α</a:t>
            </a:r>
            <a:r>
              <a:rPr lang="en-US" sz="3100" i="1" dirty="0" smtClean="0"/>
              <a:t>-ketoglutaratedehydrogenase reaction.</a:t>
            </a:r>
          </a:p>
          <a:p>
            <a:pPr algn="l">
              <a:buNone/>
            </a:pPr>
            <a:endParaRPr lang="en-US" i="1" dirty="0" smtClean="0"/>
          </a:p>
          <a:p>
            <a:pPr algn="l">
              <a:buNone/>
            </a:pPr>
            <a:r>
              <a:rPr lang="en-US" b="1" i="1" u="sng" dirty="0" smtClean="0"/>
              <a:t>4-Pantothenic acid</a:t>
            </a:r>
            <a:r>
              <a:rPr lang="en-US" i="1" dirty="0" smtClean="0"/>
              <a:t>: </a:t>
            </a:r>
            <a:r>
              <a:rPr lang="en-US" sz="3100" i="1" dirty="0" smtClean="0"/>
              <a:t>As apart of coenzyme A , such as   </a:t>
            </a:r>
          </a:p>
          <a:p>
            <a:pPr algn="l">
              <a:buNone/>
            </a:pPr>
            <a:r>
              <a:rPr lang="en-US" sz="3100" i="1" dirty="0" smtClean="0"/>
              <a:t>                           acetyl-CoA , and Succinyl CoA.</a:t>
            </a:r>
            <a:r>
              <a:rPr lang="en-US" i="1" dirty="0" smtClean="0"/>
              <a:t> </a:t>
            </a:r>
            <a:endParaRPr lang="ar-IQ" i="1" dirty="0"/>
          </a:p>
        </p:txBody>
      </p:sp>
    </p:spTree>
    <p:extLst>
      <p:ext uri="{BB962C8B-B14F-4D97-AF65-F5344CB8AC3E}">
        <p14:creationId xmlns:p14="http://schemas.microsoft.com/office/powerpoint/2010/main" xmlns="" val="119880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84168"/>
            <a:ext cx="2133600" cy="457200"/>
          </a:xfrm>
        </p:spPr>
        <p:txBody>
          <a:bodyPr/>
          <a:lstStyle/>
          <a:p>
            <a:pPr>
              <a:defRPr/>
            </a:pPr>
            <a:fld id="{20ABBEB1-C297-4C07-A1C5-AA8A9216E9D6}" type="slidenum">
              <a:rPr lang="en-US">
                <a:solidFill>
                  <a:srgbClr val="000000"/>
                </a:solidFill>
              </a:rPr>
              <a:pPr>
                <a:defRPr/>
              </a:pPr>
              <a:t>4</a:t>
            </a:fld>
            <a:endParaRPr lang="en-US">
              <a:solidFill>
                <a:srgbClr val="000000"/>
              </a:solidFill>
            </a:endParaRPr>
          </a:p>
        </p:txBody>
      </p:sp>
      <p:sp>
        <p:nvSpPr>
          <p:cNvPr id="6148" name="Rectangle 3"/>
          <p:cNvSpPr>
            <a:spLocks noGrp="1" noChangeArrowheads="1"/>
          </p:cNvSpPr>
          <p:nvPr>
            <p:ph type="body" idx="1"/>
          </p:nvPr>
        </p:nvSpPr>
        <p:spPr/>
        <p:txBody>
          <a:bodyPr/>
          <a:lstStyle/>
          <a:p>
            <a:pPr marL="0" indent="0" algn="just" eaLnBrk="1" hangingPunct="1">
              <a:lnSpc>
                <a:spcPct val="80000"/>
              </a:lnSpc>
              <a:buFont typeface="Wingdings" pitchFamily="2" charset="2"/>
              <a:buNone/>
              <a:defRPr/>
            </a:pPr>
            <a:r>
              <a:rPr lang="en-US" altLang="ar-IQ" sz="2800" b="1" i="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Digestion and absorption</a:t>
            </a:r>
            <a:r>
              <a:rPr lang="en-US" altLang="ar-IQ" sz="2800" b="1" u="sng" dirty="0" smtClean="0">
                <a:latin typeface="Times New Roman" pitchFamily="18" charset="0"/>
                <a:cs typeface="Times New Roman" pitchFamily="18" charset="0"/>
              </a:rPr>
              <a:t>:</a:t>
            </a:r>
            <a:r>
              <a:rPr lang="en-US" altLang="ar-IQ" sz="2400" b="1" u="sng" dirty="0" smtClean="0">
                <a:latin typeface="Times New Roman" pitchFamily="18" charset="0"/>
                <a:cs typeface="Times New Roman" pitchFamily="18" charset="0"/>
              </a:rPr>
              <a:t> </a:t>
            </a:r>
            <a:endParaRPr lang="en-US" altLang="ar-IQ" sz="2400"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en-US" altLang="ar-IQ" sz="2400"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Diet contain starch , glycogen , sucrose , lactose , maltose , fructose , glucose , digested by enzyme . Other compound such as cellulose , dextran's can note be utilized due to the absence of enzyme.</a:t>
            </a:r>
            <a:r>
              <a:rPr lang="en-US" altLang="ar-IQ" sz="2000"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defRPr/>
            </a:pPr>
            <a:endParaRPr lang="en-US" altLang="ar-IQ" sz="2400"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en-US" altLang="ar-IQ" sz="2800" b="1" i="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In Mouth</a:t>
            </a:r>
            <a:r>
              <a:rPr lang="en-US" altLang="ar-IQ" sz="2800" b="1" u="sng"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defRPr/>
            </a:pPr>
            <a:r>
              <a:rPr lang="en-US" altLang="ar-IQ" sz="2400"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Starch digest by enzyme salivary amylase or ptyalin into maltose</a:t>
            </a:r>
            <a:r>
              <a:rPr lang="en-US" altLang="ar-IQ" sz="2400" i="1"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defRPr/>
            </a:pPr>
            <a:endParaRPr lang="en-US" altLang="ar-IQ" sz="2400"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en-US" altLang="ar-IQ" sz="2400" dirty="0" smtClean="0">
                <a:solidFill>
                  <a:schemeClr val="tx1">
                    <a:lumMod val="65000"/>
                    <a:lumOff val="35000"/>
                  </a:schemeClr>
                </a:solidFill>
                <a:latin typeface="Times New Roman" pitchFamily="18" charset="0"/>
                <a:cs typeface="Times New Roman" pitchFamily="18" charset="0"/>
              </a:rPr>
              <a:t>    </a:t>
            </a:r>
            <a:r>
              <a:rPr lang="en-US" altLang="ar-IQ" sz="2800" b="1" i="1" u="sng" dirty="0" smtClean="0">
                <a:solidFill>
                  <a:schemeClr val="accent4"/>
                </a:solidFill>
                <a:latin typeface="Times New Roman" pitchFamily="18" charset="0"/>
                <a:cs typeface="Times New Roman" pitchFamily="18" charset="0"/>
              </a:rPr>
              <a:t>In Stomach</a:t>
            </a:r>
            <a:r>
              <a:rPr lang="en-US" altLang="ar-IQ" sz="2400" b="1" dirty="0" smtClean="0">
                <a:solidFill>
                  <a:schemeClr val="tx1">
                    <a:lumMod val="65000"/>
                    <a:lumOff val="35000"/>
                  </a:schemeClr>
                </a:solidFill>
                <a:latin typeface="Times New Roman" pitchFamily="18" charset="0"/>
                <a:cs typeface="Times New Roman" pitchFamily="18" charset="0"/>
              </a:rPr>
              <a:t>: </a:t>
            </a:r>
          </a:p>
          <a:p>
            <a:pPr marL="0" indent="0" algn="just" eaLnBrk="1" hangingPunct="1">
              <a:lnSpc>
                <a:spcPct val="80000"/>
              </a:lnSpc>
              <a:buFont typeface="Wingdings" pitchFamily="2" charset="2"/>
              <a:buNone/>
              <a:defRPr/>
            </a:pPr>
            <a:r>
              <a:rPr lang="en-US" altLang="ar-IQ" sz="2400" b="1" i="1" dirty="0">
                <a:solidFill>
                  <a:schemeClr val="tx1">
                    <a:lumMod val="65000"/>
                    <a:lumOff val="35000"/>
                  </a:schemeClr>
                </a:solidFill>
                <a:latin typeface="Times New Roman" pitchFamily="18" charset="0"/>
                <a:cs typeface="Times New Roman" pitchFamily="18" charset="0"/>
              </a:rPr>
              <a:t> </a:t>
            </a:r>
            <a:r>
              <a:rPr lang="en-US" altLang="ar-IQ" sz="2400" b="1" i="1" dirty="0" smtClean="0">
                <a:solidFill>
                  <a:schemeClr val="tx1">
                    <a:lumMod val="65000"/>
                    <a:lumOff val="35000"/>
                  </a:schemeClr>
                </a:solidFill>
                <a:latin typeface="Times New Roman" pitchFamily="18" charset="0"/>
                <a:cs typeface="Times New Roman" pitchFamily="18" charset="0"/>
              </a:rPr>
              <a:t>     </a:t>
            </a:r>
            <a:r>
              <a:rPr lang="en-US" altLang="ar-IQ" sz="2000" b="1" i="1" dirty="0" smtClean="0">
                <a:solidFill>
                  <a:srgbClr val="FF0000"/>
                </a:solidFill>
                <a:latin typeface="Times New Roman" pitchFamily="18" charset="0"/>
                <a:cs typeface="Times New Roman" pitchFamily="18" charset="0"/>
              </a:rPr>
              <a:t>T</a:t>
            </a:r>
            <a:r>
              <a:rPr lang="en-US" altLang="ar-IQ" sz="2000" b="1" i="1" dirty="0" smtClean="0">
                <a:solidFill>
                  <a:srgbClr val="FC0E08"/>
                </a:solidFill>
                <a:latin typeface="Times New Roman" pitchFamily="18" charset="0"/>
                <a:cs typeface="Times New Roman" pitchFamily="18" charset="0"/>
              </a:rPr>
              <a:t>he activity stop because of pH change to acidic into pH = 2.</a:t>
            </a:r>
          </a:p>
          <a:p>
            <a:pPr marL="0" indent="0" algn="just" eaLnBrk="1" hangingPunct="1">
              <a:lnSpc>
                <a:spcPct val="80000"/>
              </a:lnSpc>
              <a:buFont typeface="Wingdings" pitchFamily="2" charset="2"/>
              <a:buNone/>
              <a:defRPr/>
            </a:pPr>
            <a:r>
              <a:rPr lang="en-US" altLang="ar-IQ"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111094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28600"/>
            <a:ext cx="7670998" cy="3272408"/>
          </a:xfrm>
        </p:spPr>
        <p:txBody>
          <a:bodyPr/>
          <a:lstStyle/>
          <a:p>
            <a:r>
              <a:rPr lang="en-US" sz="2800" b="1" i="1" u="sng" dirty="0" smtClean="0">
                <a:solidFill>
                  <a:srgbClr val="FF0000"/>
                </a:solidFill>
              </a:rPr>
              <a:t>The role of metals in C.A.C.</a:t>
            </a:r>
            <a:endParaRPr lang="ar-IQ" sz="2800" b="1" i="1" u="sng" dirty="0">
              <a:solidFill>
                <a:srgbClr val="FF0000"/>
              </a:solidFill>
            </a:endParaRPr>
          </a:p>
        </p:txBody>
      </p:sp>
      <p:sp>
        <p:nvSpPr>
          <p:cNvPr id="3" name="عنصر نائب للمحتوى 2"/>
          <p:cNvSpPr>
            <a:spLocks noGrp="1"/>
          </p:cNvSpPr>
          <p:nvPr>
            <p:ph idx="1"/>
          </p:nvPr>
        </p:nvSpPr>
        <p:spPr>
          <a:xfrm>
            <a:off x="395536" y="2564904"/>
            <a:ext cx="8157592" cy="3378697"/>
          </a:xfrm>
        </p:spPr>
        <p:txBody>
          <a:bodyPr/>
          <a:lstStyle/>
          <a:p>
            <a:pPr algn="l">
              <a:buNone/>
            </a:pPr>
            <a:r>
              <a:rPr lang="en-US" sz="2400" b="1" i="1" u="sng" dirty="0" smtClean="0"/>
              <a:t>1-Fe⁺2 :</a:t>
            </a:r>
          </a:p>
          <a:p>
            <a:pPr algn="l">
              <a:buNone/>
            </a:pPr>
            <a:r>
              <a:rPr lang="en-US" dirty="0" smtClean="0"/>
              <a:t>           </a:t>
            </a:r>
            <a:r>
              <a:rPr lang="en-US" sz="2400" i="1" dirty="0" smtClean="0"/>
              <a:t>Cofactor of aconitase enzyme</a:t>
            </a:r>
            <a:r>
              <a:rPr lang="en-US" dirty="0" smtClean="0"/>
              <a:t>.</a:t>
            </a:r>
          </a:p>
          <a:p>
            <a:pPr algn="l">
              <a:buNone/>
            </a:pPr>
            <a:r>
              <a:rPr lang="en-US" sz="2400" b="1" i="1" u="sng" dirty="0" smtClean="0"/>
              <a:t>2- Mg⁺2:</a:t>
            </a:r>
          </a:p>
          <a:p>
            <a:pPr algn="l">
              <a:buNone/>
            </a:pPr>
            <a:r>
              <a:rPr lang="en-US" sz="2400" dirty="0" smtClean="0"/>
              <a:t>              </a:t>
            </a:r>
            <a:r>
              <a:rPr lang="en-US" sz="2400" i="1" dirty="0" smtClean="0"/>
              <a:t>As cofactor for succinate thiokinase</a:t>
            </a:r>
            <a:r>
              <a:rPr lang="en-US" sz="2400" dirty="0" smtClean="0"/>
              <a:t>.</a:t>
            </a:r>
          </a:p>
          <a:p>
            <a:pPr algn="l">
              <a:buNone/>
            </a:pPr>
            <a:r>
              <a:rPr lang="en-US" sz="2400" b="1" i="1" u="sng" dirty="0" smtClean="0"/>
              <a:t>3-Mn⁺2:</a:t>
            </a:r>
          </a:p>
          <a:p>
            <a:pPr algn="l">
              <a:buNone/>
            </a:pPr>
            <a:r>
              <a:rPr lang="en-US" sz="2400" dirty="0" smtClean="0"/>
              <a:t>               </a:t>
            </a:r>
            <a:r>
              <a:rPr lang="en-US" sz="2400" i="1" dirty="0" smtClean="0"/>
              <a:t>For isocitrate dehydrogenase</a:t>
            </a:r>
            <a:r>
              <a:rPr lang="en-US" sz="2400" dirty="0" smtClean="0"/>
              <a:t>.</a:t>
            </a:r>
            <a:endParaRPr lang="ar-IQ" sz="2400" dirty="0"/>
          </a:p>
        </p:txBody>
      </p:sp>
    </p:spTree>
    <p:extLst>
      <p:ext uri="{BB962C8B-B14F-4D97-AF65-F5344CB8AC3E}">
        <p14:creationId xmlns:p14="http://schemas.microsoft.com/office/powerpoint/2010/main" xmlns="" val="2132017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484784"/>
            <a:ext cx="7598990" cy="432048"/>
          </a:xfrm>
        </p:spPr>
        <p:txBody>
          <a:bodyPr/>
          <a:lstStyle/>
          <a:p>
            <a:r>
              <a:rPr lang="en-US" sz="3200" b="1" i="1" u="sng" dirty="0" smtClean="0">
                <a:solidFill>
                  <a:srgbClr val="FF0000"/>
                </a:solidFill>
              </a:rPr>
              <a:t>Regulation of C.A.C</a:t>
            </a:r>
            <a:endParaRPr lang="ar-IQ" sz="3200" b="1" i="1" u="sng" dirty="0">
              <a:solidFill>
                <a:srgbClr val="FF0000"/>
              </a:solidFill>
            </a:endParaRPr>
          </a:p>
        </p:txBody>
      </p:sp>
      <p:sp>
        <p:nvSpPr>
          <p:cNvPr id="3" name="عنصر نائب للمحتوى 2"/>
          <p:cNvSpPr>
            <a:spLocks noGrp="1"/>
          </p:cNvSpPr>
          <p:nvPr>
            <p:ph idx="1"/>
          </p:nvPr>
        </p:nvSpPr>
        <p:spPr>
          <a:xfrm>
            <a:off x="395536" y="2060848"/>
            <a:ext cx="8208912" cy="3598912"/>
          </a:xfrm>
        </p:spPr>
        <p:txBody>
          <a:bodyPr/>
          <a:lstStyle/>
          <a:p>
            <a:pPr algn="l">
              <a:buNone/>
            </a:pPr>
            <a:r>
              <a:rPr lang="ar-IQ" sz="2400" dirty="0" smtClean="0"/>
              <a:t>  </a:t>
            </a:r>
            <a:r>
              <a:rPr lang="en-US" sz="2400" dirty="0" smtClean="0"/>
              <a:t>  </a:t>
            </a:r>
            <a:r>
              <a:rPr lang="en-US" sz="2400" i="1" dirty="0" smtClean="0"/>
              <a:t>It depends primarily on a supply of oxidized cofactors NAD⁺ because of the tight coupling between oxidation and phosphorylation  dependent on the availability of ADP and hence,</a:t>
            </a:r>
          </a:p>
          <a:p>
            <a:pPr algn="l">
              <a:buNone/>
            </a:pPr>
            <a:r>
              <a:rPr lang="en-US" sz="2400" i="1" dirty="0" smtClean="0"/>
              <a:t> ultimately on the rate of utilization of ATP in chemical and physical work, in addition, individual enzymes of cycle are regulated</a:t>
            </a:r>
            <a:r>
              <a:rPr lang="en-US" sz="2400" dirty="0" smtClean="0"/>
              <a:t>.</a:t>
            </a:r>
            <a:endParaRPr lang="ar-IQ" sz="2400" dirty="0" smtClean="0"/>
          </a:p>
        </p:txBody>
      </p:sp>
    </p:spTree>
    <p:extLst>
      <p:ext uri="{BB962C8B-B14F-4D97-AF65-F5344CB8AC3E}">
        <p14:creationId xmlns:p14="http://schemas.microsoft.com/office/powerpoint/2010/main" xmlns="" val="1537688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40768"/>
            <a:ext cx="8219256" cy="4785395"/>
          </a:xfrm>
        </p:spPr>
        <p:txBody>
          <a:bodyPr>
            <a:normAutofit lnSpcReduction="10000"/>
          </a:bodyPr>
          <a:lstStyle/>
          <a:p>
            <a:pPr algn="l">
              <a:buNone/>
            </a:pPr>
            <a:r>
              <a:rPr lang="en-US" dirty="0" smtClean="0"/>
              <a:t>  </a:t>
            </a:r>
            <a:r>
              <a:rPr lang="en-US" sz="2400" i="1" dirty="0" smtClean="0"/>
              <a:t>The most likely sites for regulation are the non-equilibrium  reactions catalyzed by pyruvate dehydrogenase , citrate synthase, isocitratedehydrogenase , and </a:t>
            </a:r>
            <a:r>
              <a:rPr lang="el-GR" sz="2400" i="1" dirty="0" smtClean="0"/>
              <a:t>α</a:t>
            </a:r>
            <a:r>
              <a:rPr lang="en-US" sz="2400" i="1" dirty="0" smtClean="0"/>
              <a:t>-ketoglutarate dehydrogenase.</a:t>
            </a:r>
          </a:p>
          <a:p>
            <a:pPr algn="l">
              <a:buNone/>
            </a:pPr>
            <a:r>
              <a:rPr lang="en-US" sz="2400" i="1" dirty="0" smtClean="0"/>
              <a:t>  </a:t>
            </a:r>
          </a:p>
          <a:p>
            <a:pPr algn="l">
              <a:buNone/>
            </a:pPr>
            <a:r>
              <a:rPr lang="en-US" sz="2400" i="1" dirty="0" smtClean="0"/>
              <a:t>  The dehydrogenases are activated by Calcium ion.</a:t>
            </a:r>
          </a:p>
          <a:p>
            <a:pPr algn="l">
              <a:buNone/>
            </a:pPr>
            <a:r>
              <a:rPr lang="en-US" sz="2400" i="1" dirty="0" smtClean="0"/>
              <a:t> Which is increased by the increasing of muscle demand.</a:t>
            </a:r>
          </a:p>
          <a:p>
            <a:pPr algn="l">
              <a:buNone/>
            </a:pPr>
            <a:r>
              <a:rPr lang="en-US" sz="2400" i="1" dirty="0" smtClean="0"/>
              <a:t> </a:t>
            </a:r>
          </a:p>
          <a:p>
            <a:pPr algn="l">
              <a:buNone/>
            </a:pPr>
            <a:r>
              <a:rPr lang="en-US" sz="2400" i="1" dirty="0" smtClean="0"/>
              <a:t>In a tissue such as brain , whichs largely depend on CHO to supply of acetyl-CoA., control of C.A.C. may occur at pyruvate dehydrogenase</a:t>
            </a:r>
            <a:r>
              <a:rPr lang="en-US" sz="2800" i="1" dirty="0" smtClean="0"/>
              <a:t>.</a:t>
            </a:r>
            <a:endParaRPr lang="ar-IQ" sz="2800" i="1" dirty="0"/>
          </a:p>
        </p:txBody>
      </p:sp>
    </p:spTree>
    <p:extLst>
      <p:ext uri="{BB962C8B-B14F-4D97-AF65-F5344CB8AC3E}">
        <p14:creationId xmlns:p14="http://schemas.microsoft.com/office/powerpoint/2010/main" xmlns="" val="2370476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28600"/>
            <a:ext cx="7887022" cy="2552328"/>
          </a:xfrm>
        </p:spPr>
        <p:txBody>
          <a:bodyPr>
            <a:normAutofit/>
          </a:bodyPr>
          <a:lstStyle/>
          <a:p>
            <a:r>
              <a:rPr lang="en-US" sz="2700" b="1" i="1" u="sng" dirty="0" smtClean="0">
                <a:solidFill>
                  <a:srgbClr val="FF0000"/>
                </a:solidFill>
              </a:rPr>
              <a:t>Role of C.A.C. and fatty acid synthesis</a:t>
            </a:r>
            <a:r>
              <a:rPr lang="en-US" b="1" i="1" u="sng" dirty="0" smtClean="0">
                <a:solidFill>
                  <a:srgbClr val="FF0000"/>
                </a:solidFill>
              </a:rPr>
              <a:t>.</a:t>
            </a:r>
            <a:endParaRPr lang="ar-IQ" b="1" i="1" u="sng"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954335"/>
            <a:ext cx="7604917" cy="3994945"/>
          </a:xfrm>
          <a:prstGeom prst="rect">
            <a:avLst/>
          </a:prstGeom>
          <a:noFill/>
          <a:ln w="9525">
            <a:noFill/>
            <a:miter lim="800000"/>
            <a:headEnd/>
            <a:tailEnd/>
          </a:ln>
          <a:effectLst/>
        </p:spPr>
      </p:pic>
    </p:spTree>
    <p:extLst>
      <p:ext uri="{BB962C8B-B14F-4D97-AF65-F5344CB8AC3E}">
        <p14:creationId xmlns:p14="http://schemas.microsoft.com/office/powerpoint/2010/main" xmlns="" val="270639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95536" y="1412776"/>
            <a:ext cx="8138864" cy="4607024"/>
          </a:xfrm>
        </p:spPr>
        <p:txBody>
          <a:bodyPr/>
          <a:lstStyle/>
          <a:p>
            <a:pPr marL="0" indent="0">
              <a:lnSpc>
                <a:spcPct val="90000"/>
              </a:lnSpc>
              <a:buFont typeface="Wingdings" pitchFamily="2" charset="2"/>
              <a:buNone/>
            </a:pPr>
            <a:r>
              <a:rPr lang="en-US" altLang="ar-IQ" sz="2800" b="1" dirty="0" smtClean="0">
                <a:solidFill>
                  <a:srgbClr val="FF0000"/>
                </a:solidFill>
                <a:latin typeface="Times New Roman" pitchFamily="18" charset="0"/>
                <a:cs typeface="Times New Roman" pitchFamily="18" charset="0"/>
              </a:rPr>
              <a:t> </a:t>
            </a:r>
            <a:r>
              <a:rPr lang="en-US" altLang="ar-IQ" sz="2800" b="1" i="1" u="sng" dirty="0" smtClean="0">
                <a:solidFill>
                  <a:srgbClr val="FF0000"/>
                </a:solidFill>
                <a:latin typeface="Times New Roman" pitchFamily="18" charset="0"/>
                <a:cs typeface="Times New Roman" pitchFamily="18" charset="0"/>
              </a:rPr>
              <a:t>Regulation of pyruvate dehydrogenase :</a:t>
            </a:r>
            <a:r>
              <a:rPr lang="en-US" altLang="ar-IQ" sz="2400" i="1" u="sng" dirty="0" smtClean="0">
                <a:latin typeface="Times New Roman" pitchFamily="18" charset="0"/>
                <a:cs typeface="Times New Roman" pitchFamily="18" charset="0"/>
              </a:rPr>
              <a:t>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Pyruvate dehydrogenase inhibited by its product Acetyl CoA and NADH thus in starvation when FFA concentration increase there is decrease in the production of enzymes. </a:t>
            </a:r>
          </a:p>
          <a:p>
            <a:pPr marL="0" indent="0" algn="just">
              <a:lnSpc>
                <a:spcPct val="90000"/>
              </a:lnSpc>
              <a:buFont typeface="Wingdings" pitchFamily="2" charset="2"/>
              <a:buNone/>
            </a:pPr>
            <a:r>
              <a:rPr lang="en-US" altLang="ar-IQ" sz="2400" b="1" i="1" dirty="0" smtClean="0">
                <a:solidFill>
                  <a:srgbClr val="FF0000"/>
                </a:solidFill>
                <a:latin typeface="Times New Roman" pitchFamily="18" charset="0"/>
                <a:cs typeface="Times New Roman" pitchFamily="18" charset="0"/>
              </a:rPr>
              <a:t>    Inhibition of pyruvate metabolism leads to lactic acidosis</a:t>
            </a:r>
            <a:r>
              <a:rPr lang="en-US" altLang="ar-IQ" sz="2400" b="1" i="1" dirty="0" smtClean="0">
                <a:latin typeface="Times New Roman" pitchFamily="18" charset="0"/>
                <a:cs typeface="Times New Roman" pitchFamily="18" charset="0"/>
              </a:rPr>
              <a:t>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1. As, Hg, complex to the ---SH group of lipoic acid and inhibited LDH.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2. Dietary deficiency of thiamin leads to accumulate pyruvate.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3. Alcoholic are thiamin deficient in given glucose load rapid accumulation of pyruvate and lactic acidosis</a:t>
            </a:r>
            <a:r>
              <a:rPr lang="en-US" altLang="ar-IQ"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307075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67544" y="1412776"/>
            <a:ext cx="8068444" cy="4635599"/>
          </a:xfrm>
        </p:spPr>
        <p:txBody>
          <a:bodyPr/>
          <a:lstStyle/>
          <a:p>
            <a:pPr marL="0" indent="0">
              <a:buFont typeface="Wingdings" pitchFamily="2" charset="2"/>
              <a:buNone/>
            </a:pPr>
            <a:r>
              <a:rPr lang="en-US" altLang="ar-IQ" sz="2800" b="1" dirty="0" smtClean="0">
                <a:solidFill>
                  <a:srgbClr val="FF0000"/>
                </a:solidFill>
                <a:latin typeface="Times New Roman" pitchFamily="18" charset="0"/>
                <a:cs typeface="Times New Roman" pitchFamily="18" charset="0"/>
              </a:rPr>
              <a:t>    </a:t>
            </a:r>
            <a:r>
              <a:rPr lang="en-US" altLang="ar-IQ" sz="2800" b="1" i="1" u="sng" dirty="0" smtClean="0">
                <a:solidFill>
                  <a:srgbClr val="FF0000"/>
                </a:solidFill>
                <a:latin typeface="Times New Roman" pitchFamily="18" charset="0"/>
                <a:cs typeface="Times New Roman" pitchFamily="18" charset="0"/>
              </a:rPr>
              <a:t>Glycogen metabolism </a:t>
            </a:r>
            <a:r>
              <a:rPr lang="en-US" altLang="ar-IQ" sz="2800" b="1" u="sng" dirty="0" smtClean="0">
                <a:solidFill>
                  <a:srgbClr val="FF0000"/>
                </a:solidFill>
                <a:latin typeface="Times New Roman" pitchFamily="18" charset="0"/>
                <a:cs typeface="Times New Roman" pitchFamily="18" charset="0"/>
              </a:rPr>
              <a:t>: </a:t>
            </a:r>
          </a:p>
          <a:p>
            <a:pPr marL="0" indent="0" algn="just">
              <a:buFont typeface="Wingdings" pitchFamily="2" charset="2"/>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It is the major storage form of CHO in animals, it occurs mainly in liver 6% and in muscle 1%.  </a:t>
            </a:r>
          </a:p>
          <a:p>
            <a:pPr marL="0" indent="0" algn="just">
              <a:buFont typeface="Wingdings" pitchFamily="2" charset="2"/>
              <a:buNone/>
            </a:pPr>
            <a:r>
              <a:rPr lang="en-US" altLang="ar-IQ" sz="2800" b="1" i="1" dirty="0" smtClean="0">
                <a:solidFill>
                  <a:srgbClr val="FF0000"/>
                </a:solidFill>
                <a:latin typeface="Times New Roman" pitchFamily="18" charset="0"/>
                <a:cs typeface="Times New Roman" pitchFamily="18" charset="0"/>
              </a:rPr>
              <a:t>    </a:t>
            </a:r>
            <a:r>
              <a:rPr lang="en-US" altLang="ar-IQ" sz="2800" b="1" i="1" u="sng" dirty="0" smtClean="0">
                <a:solidFill>
                  <a:srgbClr val="FF0000"/>
                </a:solidFill>
                <a:latin typeface="Times New Roman" pitchFamily="18" charset="0"/>
                <a:cs typeface="Times New Roman" pitchFamily="18" charset="0"/>
              </a:rPr>
              <a:t>Glycogen biosynthesis: </a:t>
            </a:r>
          </a:p>
        </p:txBody>
      </p:sp>
      <p:pic>
        <p:nvPicPr>
          <p:cNvPr id="399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6038" y="3407569"/>
            <a:ext cx="6913562"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4437063"/>
            <a:ext cx="6624637" cy="81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577" y="5085184"/>
            <a:ext cx="7454973" cy="738525"/>
          </a:xfrm>
          <a:prstGeom prst="rect">
            <a:avLst/>
          </a:prstGeom>
        </p:spPr>
      </p:pic>
    </p:spTree>
    <p:extLst>
      <p:ext uri="{BB962C8B-B14F-4D97-AF65-F5344CB8AC3E}">
        <p14:creationId xmlns:p14="http://schemas.microsoft.com/office/powerpoint/2010/main" xmlns="" val="3556480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pPr marL="0" indent="0">
              <a:buNone/>
            </a:pPr>
            <a:r>
              <a:rPr lang="en-US" altLang="ar-IQ" sz="2800" b="1" i="1" dirty="0" smtClean="0">
                <a:solidFill>
                  <a:srgbClr val="FC0E08"/>
                </a:solidFill>
                <a:latin typeface="Times New Roman" pitchFamily="18" charset="0"/>
                <a:cs typeface="Times New Roman" pitchFamily="18" charset="0"/>
              </a:rPr>
              <a:t>2. </a:t>
            </a:r>
            <a:r>
              <a:rPr lang="en-US" altLang="ar-IQ" sz="2800" b="1" i="1" u="sng" dirty="0" smtClean="0">
                <a:solidFill>
                  <a:srgbClr val="FC0E08"/>
                </a:solidFill>
                <a:latin typeface="Times New Roman" pitchFamily="18" charset="0"/>
                <a:cs typeface="Times New Roman" pitchFamily="18" charset="0"/>
              </a:rPr>
              <a:t>Citrate </a:t>
            </a:r>
            <a:r>
              <a:rPr lang="en-US" altLang="ar-IQ" sz="2800" b="1" i="1" u="sng" dirty="0" err="1" smtClean="0">
                <a:solidFill>
                  <a:srgbClr val="FC0E08"/>
                </a:solidFill>
                <a:latin typeface="Times New Roman" pitchFamily="18" charset="0"/>
                <a:cs typeface="Times New Roman" pitchFamily="18" charset="0"/>
              </a:rPr>
              <a:t>lyase</a:t>
            </a:r>
            <a:r>
              <a:rPr lang="en-US" altLang="ar-IQ" sz="2800" b="1" i="1" u="sng" dirty="0" smtClean="0">
                <a:solidFill>
                  <a:srgbClr val="FC0E08"/>
                </a:solidFill>
                <a:latin typeface="Times New Roman" pitchFamily="18" charset="0"/>
                <a:cs typeface="Times New Roman" pitchFamily="18" charset="0"/>
              </a:rPr>
              <a:t>:</a:t>
            </a:r>
            <a:r>
              <a:rPr lang="en-US" altLang="ar-IQ" sz="2800" i="1" u="sng" dirty="0" smtClean="0">
                <a:solidFill>
                  <a:srgbClr val="FC0E08"/>
                </a:solidFill>
                <a:latin typeface="Times New Roman" pitchFamily="18" charset="0"/>
                <a:cs typeface="Times New Roman" pitchFamily="18" charset="0"/>
              </a:rPr>
              <a:t> </a:t>
            </a:r>
          </a:p>
        </p:txBody>
      </p:sp>
      <p:pic>
        <p:nvPicPr>
          <p:cNvPr id="553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2205038"/>
            <a:ext cx="7200900" cy="368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1235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DD9482A-DF22-49A2-B4EB-E2A2B7D479DF}" type="slidenum">
              <a:rPr lang="en-US">
                <a:solidFill>
                  <a:srgbClr val="000000"/>
                </a:solidFill>
              </a:rPr>
              <a:pPr>
                <a:defRPr/>
              </a:pPr>
              <a:t>47</a:t>
            </a:fld>
            <a:endParaRPr lang="en-US">
              <a:solidFill>
                <a:srgbClr val="000000"/>
              </a:solidFill>
            </a:endParaRPr>
          </a:p>
        </p:txBody>
      </p:sp>
      <p:sp>
        <p:nvSpPr>
          <p:cNvPr id="83971" name="WordArt 7"/>
          <p:cNvSpPr>
            <a:spLocks noChangeArrowheads="1" noChangeShapeType="1" noTextEdit="1"/>
          </p:cNvSpPr>
          <p:nvPr/>
        </p:nvSpPr>
        <p:spPr bwMode="auto">
          <a:xfrm>
            <a:off x="827088" y="1628775"/>
            <a:ext cx="7489825" cy="4321175"/>
          </a:xfrm>
          <a:prstGeom prst="rect">
            <a:avLst/>
          </a:prstGeom>
        </p:spPr>
        <p:txBody>
          <a:bodyPr wrap="none" fromWordArt="1">
            <a:prstTxWarp prst="textPlain">
              <a:avLst>
                <a:gd name="adj" fmla="val 50000"/>
              </a:avLst>
            </a:prstTxWarp>
          </a:bodyPr>
          <a:lstStyle/>
          <a:p>
            <a:pPr algn="ctr" rtl="0" fontAlgn="base">
              <a:spcBef>
                <a:spcPct val="0"/>
              </a:spcBef>
              <a:spcAft>
                <a:spcPct val="0"/>
              </a:spcAft>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ladimir Script"/>
                <a:cs typeface="Times New Roman" pitchFamily="18" charset="0"/>
              </a:rPr>
              <a:t>Thank You</a:t>
            </a:r>
            <a:endParaRPr lang="ar-IQ"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ladimir Script"/>
              <a:cs typeface="Times New Roman" pitchFamily="18" charset="0"/>
            </a:endParaRPr>
          </a:p>
        </p:txBody>
      </p:sp>
    </p:spTree>
    <p:extLst>
      <p:ext uri="{BB962C8B-B14F-4D97-AF65-F5344CB8AC3E}">
        <p14:creationId xmlns:p14="http://schemas.microsoft.com/office/powerpoint/2010/main" xmlns="" val="255803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066856" cy="4751040"/>
          </a:xfrm>
        </p:spPr>
        <p:txBody>
          <a:bodyPr/>
          <a:lstStyle/>
          <a:p>
            <a:pPr marL="0" indent="0">
              <a:buNone/>
            </a:pPr>
            <a:r>
              <a:rPr lang="en-US" altLang="ar-IQ" b="1" i="1" u="sng" dirty="0" smtClean="0">
                <a:solidFill>
                  <a:schemeClr val="accent4"/>
                </a:solidFill>
                <a:latin typeface="Times New Roman" pitchFamily="18" charset="0"/>
                <a:cs typeface="Times New Roman" pitchFamily="18" charset="0"/>
              </a:rPr>
              <a:t> In </a:t>
            </a:r>
            <a:r>
              <a:rPr lang="en-US" altLang="ar-IQ" b="1" i="1" u="sng" dirty="0">
                <a:solidFill>
                  <a:schemeClr val="accent4"/>
                </a:solidFill>
                <a:latin typeface="Times New Roman" pitchFamily="18" charset="0"/>
                <a:cs typeface="Times New Roman" pitchFamily="18" charset="0"/>
              </a:rPr>
              <a:t>small intestine</a:t>
            </a:r>
            <a:r>
              <a:rPr lang="en-US" altLang="ar-IQ" b="1" u="sng" dirty="0">
                <a:solidFill>
                  <a:srgbClr val="003399"/>
                </a:solidFill>
                <a:latin typeface="Times New Roman" pitchFamily="18" charset="0"/>
                <a:cs typeface="Times New Roman" pitchFamily="18" charset="0"/>
              </a:rPr>
              <a:t>:</a:t>
            </a:r>
            <a:r>
              <a:rPr lang="en-US" altLang="ar-IQ" dirty="0">
                <a:latin typeface="Times New Roman" pitchFamily="18" charset="0"/>
                <a:cs typeface="Times New Roman" pitchFamily="18" charset="0"/>
              </a:rPr>
              <a:t> </a:t>
            </a:r>
            <a:endParaRPr lang="en-US" altLang="ar-IQ" dirty="0" smtClean="0">
              <a:latin typeface="Times New Roman" pitchFamily="18" charset="0"/>
              <a:cs typeface="Times New Roman" pitchFamily="18" charset="0"/>
            </a:endParaRPr>
          </a:p>
          <a:p>
            <a:pPr marL="0" indent="0">
              <a:buNone/>
            </a:pPr>
            <a:r>
              <a:rPr lang="en-US" altLang="ar-IQ" dirty="0">
                <a:latin typeface="Times New Roman" pitchFamily="18" charset="0"/>
                <a:cs typeface="Times New Roman" pitchFamily="18" charset="0"/>
              </a:rPr>
              <a:t> </a:t>
            </a:r>
            <a:r>
              <a:rPr lang="en-US" altLang="ar-IQ"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Pancreatic </a:t>
            </a:r>
            <a:r>
              <a:rPr lang="en-US" altLang="ar-IQ" sz="2400" i="1" dirty="0">
                <a:latin typeface="Times New Roman" pitchFamily="18" charset="0"/>
                <a:cs typeface="Times New Roman" pitchFamily="18" charset="0"/>
              </a:rPr>
              <a:t>amylase catalyzed the random cleavage of </a:t>
            </a:r>
            <a:r>
              <a:rPr lang="el-GR" altLang="ar-IQ" sz="2400" i="1" dirty="0">
                <a:latin typeface="Times New Roman" pitchFamily="18" charset="0"/>
                <a:cs typeface="Times New Roman" pitchFamily="18" charset="0"/>
              </a:rPr>
              <a:t>α</a:t>
            </a:r>
            <a:r>
              <a:rPr lang="en-US" altLang="ar-IQ" sz="2400" i="1" dirty="0">
                <a:latin typeface="Times New Roman" pitchFamily="18" charset="0"/>
                <a:cs typeface="Times New Roman" pitchFamily="18" charset="0"/>
              </a:rPr>
              <a:t>1-4 linkage of starch and glycogen to maltose. </a:t>
            </a:r>
            <a:endParaRPr lang="en-US" altLang="ar-IQ" sz="2400" i="1" dirty="0" smtClean="0">
              <a:latin typeface="Times New Roman" pitchFamily="18" charset="0"/>
              <a:cs typeface="Times New Roman" pitchFamily="18" charset="0"/>
            </a:endParaRPr>
          </a:p>
          <a:p>
            <a:pPr marL="0" indent="0">
              <a:buNone/>
            </a:pPr>
            <a:endParaRPr lang="en-US" altLang="ar-IQ" sz="2400" i="1" dirty="0" smtClean="0">
              <a:latin typeface="Times New Roman" pitchFamily="18" charset="0"/>
              <a:cs typeface="Times New Roman" pitchFamily="18" charset="0"/>
            </a:endParaRPr>
          </a:p>
          <a:p>
            <a:pPr marL="0" indent="0">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Then </a:t>
            </a:r>
            <a:r>
              <a:rPr lang="en-US" altLang="ar-IQ" sz="2400" i="1" dirty="0">
                <a:latin typeface="Times New Roman" pitchFamily="18" charset="0"/>
                <a:cs typeface="Times New Roman" pitchFamily="18" charset="0"/>
              </a:rPr>
              <a:t>maltose by enzyme maltase or </a:t>
            </a:r>
            <a:r>
              <a:rPr lang="en-US" altLang="ar-IQ" sz="2400" i="1" dirty="0" err="1">
                <a:latin typeface="Times New Roman" pitchFamily="18" charset="0"/>
                <a:cs typeface="Times New Roman" pitchFamily="18" charset="0"/>
              </a:rPr>
              <a:t>isomaltase</a:t>
            </a:r>
            <a:r>
              <a:rPr lang="en-US" altLang="ar-IQ" sz="2400" i="1" dirty="0">
                <a:latin typeface="Times New Roman" pitchFamily="18" charset="0"/>
                <a:cs typeface="Times New Roman" pitchFamily="18" charset="0"/>
              </a:rPr>
              <a:t> hydrolyze into glucose</a:t>
            </a:r>
            <a:r>
              <a:rPr lang="en-US" altLang="ar-IQ" sz="2400" i="1" dirty="0" smtClean="0">
                <a:latin typeface="Times New Roman" pitchFamily="18" charset="0"/>
                <a:cs typeface="Times New Roman" pitchFamily="18" charset="0"/>
              </a:rPr>
              <a:t>.</a:t>
            </a:r>
          </a:p>
          <a:p>
            <a:pPr marL="0" indent="0">
              <a:buNone/>
            </a:pPr>
            <a:r>
              <a:rPr lang="en-US" altLang="ar-IQ" sz="2400" i="1" dirty="0" smtClean="0">
                <a:latin typeface="Times New Roman" pitchFamily="18" charset="0"/>
                <a:cs typeface="Times New Roman" pitchFamily="18" charset="0"/>
              </a:rPr>
              <a:t> </a:t>
            </a:r>
          </a:p>
          <a:p>
            <a:pPr marL="0" indent="0">
              <a:buNone/>
            </a:pPr>
            <a:r>
              <a:rPr lang="en-US" altLang="ar-IQ" sz="2400" i="1" dirty="0" smtClean="0">
                <a:latin typeface="Times New Roman" pitchFamily="18" charset="0"/>
                <a:cs typeface="Times New Roman" pitchFamily="18" charset="0"/>
              </a:rPr>
              <a:t>Surcease </a:t>
            </a:r>
            <a:r>
              <a:rPr lang="en-US" altLang="ar-IQ" sz="2400" i="1" dirty="0">
                <a:latin typeface="Times New Roman" pitchFamily="18" charset="0"/>
                <a:cs typeface="Times New Roman" pitchFamily="18" charset="0"/>
              </a:rPr>
              <a:t>and lactase hydrolyzed sucrose and lactose to </a:t>
            </a:r>
            <a:r>
              <a:rPr lang="en-US" altLang="ar-IQ" sz="2400" i="1" dirty="0" smtClean="0">
                <a:latin typeface="Times New Roman" pitchFamily="18" charset="0"/>
                <a:cs typeface="Times New Roman" pitchFamily="18" charset="0"/>
              </a:rPr>
              <a:t>glucose.</a:t>
            </a:r>
            <a:endParaRPr lang="en-US" sz="2400" i="1" dirty="0"/>
          </a:p>
        </p:txBody>
      </p:sp>
      <p:sp>
        <p:nvSpPr>
          <p:cNvPr id="4" name="Slide Number Placeholder 3"/>
          <p:cNvSpPr>
            <a:spLocks noGrp="1"/>
          </p:cNvSpPr>
          <p:nvPr>
            <p:ph type="sldNum" sz="quarter" idx="12"/>
          </p:nvPr>
        </p:nvSpPr>
        <p:spPr/>
        <p:txBody>
          <a:bodyPr/>
          <a:lstStyle/>
          <a:p>
            <a:pPr>
              <a:defRPr/>
            </a:pPr>
            <a:fld id="{70809767-B83F-49ED-8C73-C4B436046088}"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149958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8BA0E67-0978-4EBB-9253-2E972975B0ED}" type="slidenum">
              <a:rPr lang="en-US">
                <a:solidFill>
                  <a:srgbClr val="000000"/>
                </a:solidFill>
              </a:rPr>
              <a:pPr>
                <a:defRPr/>
              </a:pPr>
              <a:t>6</a:t>
            </a:fld>
            <a:endParaRPr lang="en-US">
              <a:solidFill>
                <a:srgbClr val="000000"/>
              </a:solidFill>
            </a:endParaRPr>
          </a:p>
        </p:txBody>
      </p:sp>
      <p:sp>
        <p:nvSpPr>
          <p:cNvPr id="7172" name="Rectangle 3"/>
          <p:cNvSpPr>
            <a:spLocks noGrp="1" noChangeArrowheads="1"/>
          </p:cNvSpPr>
          <p:nvPr>
            <p:ph type="body" idx="1"/>
          </p:nvPr>
        </p:nvSpPr>
        <p:spPr>
          <a:xfrm>
            <a:off x="395536" y="1412776"/>
            <a:ext cx="8136904" cy="4275584"/>
          </a:xfrm>
        </p:spPr>
        <p:txBody>
          <a:bodyPr/>
          <a:lstStyle/>
          <a:p>
            <a:pPr marL="0" indent="0" algn="just" eaLnBrk="1" hangingPunct="1">
              <a:lnSpc>
                <a:spcPct val="80000"/>
              </a:lnSpc>
              <a:buFont typeface="Wingdings" pitchFamily="2" charset="2"/>
              <a:buNone/>
            </a:pPr>
            <a:r>
              <a:rPr lang="en-US" altLang="ar-IQ" sz="2800" b="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Absorption</a:t>
            </a:r>
            <a:r>
              <a:rPr lang="en-US" altLang="ar-IQ" sz="2400" b="1" i="1" u="sng" dirty="0" smtClean="0">
                <a:latin typeface="Times New Roman" pitchFamily="18" charset="0"/>
                <a:cs typeface="Times New Roman" pitchFamily="18" charset="0"/>
              </a:rPr>
              <a:t>:</a:t>
            </a:r>
            <a:endParaRPr lang="en-US" altLang="ar-IQ" sz="2400" i="1" u="sng"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From small intestine into portal circulation to the liver which is the major site for the glucose metabolism. </a:t>
            </a: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Blood glucose levels is control by </a:t>
            </a:r>
            <a:r>
              <a:rPr lang="en-US" altLang="ar-IQ" sz="2400" b="1" i="1" dirty="0" smtClean="0">
                <a:latin typeface="Times New Roman" pitchFamily="18" charset="0"/>
                <a:cs typeface="Times New Roman" pitchFamily="18" charset="0"/>
              </a:rPr>
              <a:t>liver, muscle, adipose tissue, hormones</a:t>
            </a:r>
            <a:r>
              <a:rPr lang="en-US" altLang="ar-IQ" sz="2400" i="1" dirty="0" smtClean="0">
                <a:latin typeface="Times New Roman" pitchFamily="18" charset="0"/>
                <a:cs typeface="Times New Roman" pitchFamily="18" charset="0"/>
              </a:rPr>
              <a:t> and </a:t>
            </a:r>
            <a:r>
              <a:rPr lang="en-US" altLang="ar-IQ" sz="2400" b="1" i="1" dirty="0" smtClean="0">
                <a:latin typeface="Times New Roman" pitchFamily="18" charset="0"/>
                <a:cs typeface="Times New Roman" pitchFamily="18" charset="0"/>
              </a:rPr>
              <a:t>enzyme.</a:t>
            </a:r>
          </a:p>
          <a:p>
            <a:pPr marL="0" indent="0" algn="just" eaLnBrk="1" hangingPunct="1">
              <a:lnSpc>
                <a:spcPct val="80000"/>
              </a:lnSpc>
              <a:buFont typeface="Wingdings" pitchFamily="2" charset="2"/>
              <a:buNone/>
            </a:pPr>
            <a:endParaRPr lang="en-US" altLang="ar-IQ" sz="2400" b="1" i="1"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When there is an elevation of blood glucose after glucose ingestion, the beta cells of pancreases are stimulated to secrete insulin.</a:t>
            </a: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This hormone decrease the amount of glucose in circulation by increase the permeability of cells to glucose.</a:t>
            </a:r>
          </a:p>
          <a:p>
            <a:pPr marL="0" indent="0" algn="just" eaLnBrk="1" hangingPunct="1">
              <a:lnSpc>
                <a:spcPct val="80000"/>
              </a:lnSpc>
              <a:buFont typeface="Wingdings" pitchFamily="2" charset="2"/>
              <a:buNone/>
            </a:pPr>
            <a:endParaRPr lang="en-US" altLang="ar-IQ"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631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066856" cy="4607024"/>
          </a:xfrm>
        </p:spPr>
        <p:txBody>
          <a:bodyPr/>
          <a:lstStyle/>
          <a:p>
            <a:r>
              <a:rPr lang="en-US" altLang="ar-IQ" sz="2400" i="1" dirty="0">
                <a:latin typeface="Times New Roman" pitchFamily="18" charset="0"/>
                <a:cs typeface="Times New Roman" pitchFamily="18" charset="0"/>
              </a:rPr>
              <a:t>Tissue depend on insulin for making glucose available are adipose tissue, skeletal muscle, diaphragm, aorta, anterior pituitary gland , lactating glands and the lens of the </a:t>
            </a:r>
            <a:r>
              <a:rPr lang="en-US" altLang="ar-IQ" sz="2400" i="1" dirty="0" smtClean="0">
                <a:latin typeface="Times New Roman" pitchFamily="18" charset="0"/>
                <a:cs typeface="Times New Roman" pitchFamily="18" charset="0"/>
              </a:rPr>
              <a:t>eye.</a:t>
            </a:r>
          </a:p>
          <a:p>
            <a:pPr marL="0" indent="0">
              <a:buNone/>
            </a:pPr>
            <a:endParaRPr lang="en-US" altLang="ar-IQ" sz="2400" i="1" dirty="0" smtClean="0">
              <a:latin typeface="Times New Roman" pitchFamily="18" charset="0"/>
              <a:cs typeface="Times New Roman" pitchFamily="18" charset="0"/>
            </a:endParaRPr>
          </a:p>
          <a:p>
            <a:pPr marL="0" indent="0">
              <a:buNone/>
            </a:pPr>
            <a:endParaRPr lang="en-US" altLang="ar-IQ" sz="2400" i="1" dirty="0">
              <a:latin typeface="Times New Roman" pitchFamily="18" charset="0"/>
              <a:cs typeface="Times New Roman" pitchFamily="18" charset="0"/>
            </a:endParaRPr>
          </a:p>
          <a:p>
            <a:r>
              <a:rPr lang="en-US" altLang="ar-IQ" sz="2400" i="1" dirty="0" smtClean="0">
                <a:latin typeface="Times New Roman" pitchFamily="18" charset="0"/>
                <a:cs typeface="Times New Roman" pitchFamily="18" charset="0"/>
              </a:rPr>
              <a:t>Other </a:t>
            </a:r>
            <a:r>
              <a:rPr lang="en-US" altLang="ar-IQ" sz="2400" i="1" dirty="0">
                <a:latin typeface="Times New Roman" pitchFamily="18" charset="0"/>
                <a:cs typeface="Times New Roman" pitchFamily="18" charset="0"/>
              </a:rPr>
              <a:t>cell such as nerves, brain, R.B.C, liver do not require insulin for glucose </a:t>
            </a:r>
            <a:r>
              <a:rPr lang="en-US" altLang="ar-IQ" sz="2400" i="1" dirty="0" smtClean="0">
                <a:latin typeface="Times New Roman" pitchFamily="18" charset="0"/>
                <a:cs typeface="Times New Roman" pitchFamily="18" charset="0"/>
              </a:rPr>
              <a:t>permeability.</a:t>
            </a:r>
            <a:endParaRPr lang="en-US" sz="2400" i="1" dirty="0"/>
          </a:p>
        </p:txBody>
      </p:sp>
      <p:sp>
        <p:nvSpPr>
          <p:cNvPr id="4" name="Slide Number Placeholder 3"/>
          <p:cNvSpPr>
            <a:spLocks noGrp="1"/>
          </p:cNvSpPr>
          <p:nvPr>
            <p:ph type="sldNum" sz="quarter" idx="12"/>
          </p:nvPr>
        </p:nvSpPr>
        <p:spPr/>
        <p:txBody>
          <a:bodyPr/>
          <a:lstStyle/>
          <a:p>
            <a:pPr>
              <a:defRPr/>
            </a:pPr>
            <a:fld id="{70809767-B83F-49ED-8C73-C4B436046088}"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419795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8DA48DC-678E-4F5B-9C4A-597EDEE8B84B}" type="slidenum">
              <a:rPr lang="en-US">
                <a:solidFill>
                  <a:srgbClr val="000000"/>
                </a:solidFill>
              </a:rPr>
              <a:pPr>
                <a:defRPr/>
              </a:pPr>
              <a:t>8</a:t>
            </a:fld>
            <a:endParaRPr lang="en-US">
              <a:solidFill>
                <a:srgbClr val="000000"/>
              </a:solidFill>
            </a:endParaRPr>
          </a:p>
        </p:txBody>
      </p:sp>
      <p:sp>
        <p:nvSpPr>
          <p:cNvPr id="8196" name="Rectangle 3"/>
          <p:cNvSpPr>
            <a:spLocks noGrp="1" noChangeArrowheads="1"/>
          </p:cNvSpPr>
          <p:nvPr>
            <p:ph type="body" idx="1"/>
          </p:nvPr>
        </p:nvSpPr>
        <p:spPr>
          <a:xfrm>
            <a:off x="395536" y="1412776"/>
            <a:ext cx="8138864" cy="4607024"/>
          </a:xfrm>
        </p:spPr>
        <p:txBody>
          <a:bodyPr/>
          <a:lstStyle/>
          <a:p>
            <a:pPr marL="0" indent="0" eaLnBrk="1" hangingPunct="1">
              <a:lnSpc>
                <a:spcPct val="90000"/>
              </a:lnSpc>
              <a:buFont typeface="Wingdings" pitchFamily="2" charset="2"/>
              <a:buNone/>
            </a:pPr>
            <a:r>
              <a:rPr lang="en-US" altLang="ar-IQ" sz="2800" b="1" dirty="0" smtClean="0">
                <a:latin typeface="Times New Roman" pitchFamily="18" charset="0"/>
                <a:cs typeface="Times New Roman" pitchFamily="18" charset="0"/>
              </a:rPr>
              <a:t>    </a:t>
            </a:r>
            <a:r>
              <a:rPr lang="en-US" altLang="ar-IQ" b="1" i="1" u="sng" dirty="0" smtClean="0">
                <a:latin typeface="Times New Roman" pitchFamily="18" charset="0"/>
                <a:cs typeface="Times New Roman" pitchFamily="18" charset="0"/>
              </a:rPr>
              <a:t>Glycolysis:</a:t>
            </a:r>
            <a:r>
              <a:rPr lang="en-US" altLang="ar-IQ" u="sng"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800" dirty="0" smtClean="0">
                <a:solidFill>
                  <a:srgbClr val="FC0E08"/>
                </a:solidFill>
                <a:latin typeface="Times New Roman" pitchFamily="18" charset="0"/>
                <a:cs typeface="Times New Roman" pitchFamily="18" charset="0"/>
              </a:rPr>
              <a:t>     </a:t>
            </a:r>
            <a:r>
              <a:rPr lang="en-US" altLang="ar-IQ" sz="2800" b="1" i="1" dirty="0" smtClean="0">
                <a:solidFill>
                  <a:srgbClr val="FC0E08"/>
                </a:solidFill>
                <a:latin typeface="Times New Roman" pitchFamily="18" charset="0"/>
                <a:cs typeface="Times New Roman" pitchFamily="18" charset="0"/>
              </a:rPr>
              <a:t>It is a series of reaction in which a glucose is degraded to pyruvic acid and lactic acid.</a:t>
            </a:r>
          </a:p>
          <a:p>
            <a:pPr marL="0" indent="0" algn="just" eaLnBrk="1" hangingPunct="1">
              <a:lnSpc>
                <a:spcPct val="90000"/>
              </a:lnSpc>
              <a:buFont typeface="Wingdings" pitchFamily="2" charset="2"/>
              <a:buNone/>
            </a:pPr>
            <a:r>
              <a:rPr lang="en-US" altLang="ar-IQ" sz="2800" b="1" i="1" dirty="0" smtClean="0">
                <a:solidFill>
                  <a:srgbClr val="FC0E08"/>
                </a:solidFill>
                <a:latin typeface="Times New Roman" pitchFamily="18" charset="0"/>
                <a:cs typeface="Times New Roman" pitchFamily="18" charset="0"/>
              </a:rPr>
              <a:t> This process result in release of ATP and occur when in absence of Oxygen.</a:t>
            </a:r>
            <a:endParaRPr lang="en-US" altLang="ar-IQ" sz="2800" b="1" i="1" dirty="0" smtClean="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3641" y="4221088"/>
            <a:ext cx="7574616" cy="1486485"/>
          </a:xfrm>
          <a:prstGeom prst="rect">
            <a:avLst/>
          </a:prstGeom>
        </p:spPr>
      </p:pic>
    </p:spTree>
    <p:extLst>
      <p:ext uri="{BB962C8B-B14F-4D97-AF65-F5344CB8AC3E}">
        <p14:creationId xmlns:p14="http://schemas.microsoft.com/office/powerpoint/2010/main" xmlns="" val="11263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عنصر نائب للمحتوى 2"/>
          <p:cNvSpPr>
            <a:spLocks noGrp="1"/>
          </p:cNvSpPr>
          <p:nvPr>
            <p:ph idx="1"/>
          </p:nvPr>
        </p:nvSpPr>
        <p:spPr>
          <a:xfrm>
            <a:off x="395536" y="1268760"/>
            <a:ext cx="8069014" cy="4995515"/>
          </a:xfrm>
        </p:spPr>
        <p:txBody>
          <a:bodyPr/>
          <a:lstStyle/>
          <a:p>
            <a:pPr marL="0" indent="0">
              <a:buFont typeface="Wingdings" pitchFamily="2" charset="2"/>
              <a:buNone/>
            </a:pPr>
            <a:endParaRPr lang="en-US" altLang="ar-IQ" sz="2400" dirty="0" smtClean="0"/>
          </a:p>
          <a:p>
            <a:pPr marL="0" indent="0">
              <a:buFont typeface="Wingdings" pitchFamily="2" charset="2"/>
              <a:buNone/>
            </a:pPr>
            <a:r>
              <a:rPr lang="en-US" altLang="ar-IQ" sz="2400" i="1" dirty="0" smtClean="0"/>
              <a:t>The cell is permeable to glucose, however G.6.p is impermeable in the cell membrane.</a:t>
            </a:r>
          </a:p>
          <a:p>
            <a:pPr marL="0" indent="0">
              <a:buFont typeface="Wingdings" pitchFamily="2" charset="2"/>
              <a:buNone/>
            </a:pPr>
            <a:endParaRPr lang="en-US" altLang="ar-IQ" sz="2400" i="1" dirty="0"/>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 G.6.P is not highly energy phosphate compound</a:t>
            </a:r>
            <a:r>
              <a:rPr lang="en-US" altLang="ar-IQ" sz="2800" dirty="0" smtClean="0"/>
              <a:t>. </a:t>
            </a:r>
            <a:endParaRPr lang="ar-IQ" altLang="ar-IQ" sz="2800" dirty="0" smtClean="0"/>
          </a:p>
        </p:txBody>
      </p:sp>
      <p:sp>
        <p:nvSpPr>
          <p:cNvPr id="4" name="عنصر نائب لرقم الشريحة 3"/>
          <p:cNvSpPr>
            <a:spLocks noGrp="1"/>
          </p:cNvSpPr>
          <p:nvPr>
            <p:ph type="sldNum" sz="quarter" idx="12"/>
          </p:nvPr>
        </p:nvSpPr>
        <p:spPr/>
        <p:txBody>
          <a:bodyPr/>
          <a:lstStyle/>
          <a:p>
            <a:pPr>
              <a:defRPr/>
            </a:pPr>
            <a:fld id="{55001AEC-E3EC-4349-AF20-FC713AB7B6F9}"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3995040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1867</Words>
  <Application>Microsoft Office PowerPoint</Application>
  <PresentationFormat>عرض على الشاشة (3:4)‏</PresentationFormat>
  <Paragraphs>273</Paragraphs>
  <Slides>47</Slides>
  <Notes>1</Notes>
  <HiddenSlides>0</HiddenSlides>
  <MMClips>0</MMClips>
  <ScaleCrop>false</ScaleCrop>
  <HeadingPairs>
    <vt:vector size="4" baseType="variant">
      <vt:variant>
        <vt:lpstr>سمة</vt:lpstr>
      </vt:variant>
      <vt:variant>
        <vt:i4>3</vt:i4>
      </vt:variant>
      <vt:variant>
        <vt:lpstr>عناوين الشرائح</vt:lpstr>
      </vt:variant>
      <vt:variant>
        <vt:i4>47</vt:i4>
      </vt:variant>
    </vt:vector>
  </HeadingPairs>
  <TitlesOfParts>
    <vt:vector size="50" baseType="lpstr">
      <vt:lpstr>سمة Office</vt:lpstr>
      <vt:lpstr>Radial</vt:lpstr>
      <vt:lpstr>2_Radial</vt:lpstr>
      <vt:lpstr>Biochemistry </vt:lpstr>
      <vt:lpstr>Biochemistry</vt:lpstr>
      <vt:lpstr>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Phosphofructokinase is inhibited by excess of ATP and citrate   and activated by AMP and ADP.</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Fate of pyruvate or pyruvic acid, the end product of Aerobic glycolysis are:</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Inhibitors of C. A. C</vt:lpstr>
      <vt:lpstr>Vitamins play a role in C.A.C </vt:lpstr>
      <vt:lpstr>The role of metals in C.A.C.</vt:lpstr>
      <vt:lpstr>Regulation of C.A.C</vt:lpstr>
      <vt:lpstr>الشريحة 42</vt:lpstr>
      <vt:lpstr>Role of C.A.C. and fatty acid synthesis.</vt:lpstr>
      <vt:lpstr>الشريحة 44</vt:lpstr>
      <vt:lpstr>الشريحة 45</vt:lpstr>
      <vt:lpstr>الشريحة 46</vt:lpstr>
      <vt:lpstr>الشريحة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Dr Jamal</dc:creator>
  <cp:lastModifiedBy>pc</cp:lastModifiedBy>
  <cp:revision>60</cp:revision>
  <dcterms:created xsi:type="dcterms:W3CDTF">2015-10-31T16:16:31Z</dcterms:created>
  <dcterms:modified xsi:type="dcterms:W3CDTF">2019-09-02T13:16:02Z</dcterms:modified>
</cp:coreProperties>
</file>